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1"/>
  </p:notesMasterIdLst>
  <p:sldIdLst>
    <p:sldId id="256" r:id="rId5"/>
    <p:sldId id="397" r:id="rId6"/>
    <p:sldId id="395" r:id="rId7"/>
    <p:sldId id="396" r:id="rId8"/>
    <p:sldId id="401" r:id="rId9"/>
    <p:sldId id="403" r:id="rId10"/>
    <p:sldId id="399" r:id="rId11"/>
    <p:sldId id="398" r:id="rId12"/>
    <p:sldId id="362" r:id="rId13"/>
    <p:sldId id="363" r:id="rId14"/>
    <p:sldId id="405" r:id="rId15"/>
    <p:sldId id="406" r:id="rId16"/>
    <p:sldId id="368" r:id="rId17"/>
    <p:sldId id="369" r:id="rId18"/>
    <p:sldId id="370" r:id="rId19"/>
    <p:sldId id="371" r:id="rId20"/>
    <p:sldId id="372" r:id="rId21"/>
    <p:sldId id="407" r:id="rId22"/>
    <p:sldId id="394" r:id="rId23"/>
    <p:sldId id="409" r:id="rId24"/>
    <p:sldId id="408" r:id="rId25"/>
    <p:sldId id="286" r:id="rId26"/>
    <p:sldId id="322" r:id="rId27"/>
    <p:sldId id="402" r:id="rId28"/>
    <p:sldId id="297" r:id="rId29"/>
    <p:sldId id="288" r:id="rId30"/>
    <p:sldId id="298" r:id="rId31"/>
    <p:sldId id="300" r:id="rId32"/>
    <p:sldId id="295" r:id="rId33"/>
    <p:sldId id="292" r:id="rId34"/>
    <p:sldId id="302" r:id="rId35"/>
    <p:sldId id="303" r:id="rId36"/>
    <p:sldId id="304" r:id="rId37"/>
    <p:sldId id="294" r:id="rId38"/>
    <p:sldId id="308" r:id="rId39"/>
    <p:sldId id="280"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5775ABB-32EE-6541-ABFF-904A06721261}" v="3" dt="2021-11-26T12:56:57.49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75365" autoAdjust="0"/>
  </p:normalViewPr>
  <p:slideViewPr>
    <p:cSldViewPr snapToGrid="0" snapToObjects="1">
      <p:cViewPr varScale="1">
        <p:scale>
          <a:sx n="51" d="100"/>
          <a:sy n="51" d="100"/>
        </p:scale>
        <p:origin x="750" y="78"/>
      </p:cViewPr>
      <p:guideLst/>
    </p:cSldViewPr>
  </p:slideViewPr>
  <p:outlineViewPr>
    <p:cViewPr>
      <p:scale>
        <a:sx n="33" d="100"/>
        <a:sy n="33" d="100"/>
      </p:scale>
      <p:origin x="0" y="-4088"/>
    </p:cViewPr>
  </p:outlineViewPr>
  <p:notesTextViewPr>
    <p:cViewPr>
      <p:scale>
        <a:sx n="1" d="1"/>
        <a:sy n="1" d="1"/>
      </p:scale>
      <p:origin x="0" y="0"/>
    </p:cViewPr>
  </p:notesTextViewPr>
  <p:sorterViewPr>
    <p:cViewPr>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rley Atkinson" userId="d45a2646-58d8-4bb7-8bff-96687757d9f3" providerId="ADAL" clId="{140C7D12-11C3-464B-BA96-FBD8FB17A40B}"/>
    <pc:docChg chg="modSld">
      <pc:chgData name="Shirley Atkinson" userId="d45a2646-58d8-4bb7-8bff-96687757d9f3" providerId="ADAL" clId="{140C7D12-11C3-464B-BA96-FBD8FB17A40B}" dt="2020-10-04T11:29:48.668" v="51" actId="20577"/>
      <pc:docMkLst>
        <pc:docMk/>
      </pc:docMkLst>
      <pc:sldChg chg="modSp mod">
        <pc:chgData name="Shirley Atkinson" userId="d45a2646-58d8-4bb7-8bff-96687757d9f3" providerId="ADAL" clId="{140C7D12-11C3-464B-BA96-FBD8FB17A40B}" dt="2020-10-04T11:29:44.096" v="44" actId="20577"/>
        <pc:sldMkLst>
          <pc:docMk/>
          <pc:sldMk cId="1461858914" sldId="256"/>
        </pc:sldMkLst>
        <pc:spChg chg="mod">
          <ac:chgData name="Shirley Atkinson" userId="d45a2646-58d8-4bb7-8bff-96687757d9f3" providerId="ADAL" clId="{140C7D12-11C3-464B-BA96-FBD8FB17A40B}" dt="2020-10-04T11:29:44.096" v="44" actId="20577"/>
          <ac:spMkLst>
            <pc:docMk/>
            <pc:sldMk cId="1461858914" sldId="256"/>
            <ac:spMk id="2" creationId="{00000000-0000-0000-0000-000000000000}"/>
          </ac:spMkLst>
        </pc:spChg>
      </pc:sldChg>
      <pc:sldChg chg="modSp mod">
        <pc:chgData name="Shirley Atkinson" userId="d45a2646-58d8-4bb7-8bff-96687757d9f3" providerId="ADAL" clId="{140C7D12-11C3-464B-BA96-FBD8FB17A40B}" dt="2020-10-04T11:29:48.668" v="51" actId="20577"/>
        <pc:sldMkLst>
          <pc:docMk/>
          <pc:sldMk cId="4255985142" sldId="397"/>
        </pc:sldMkLst>
        <pc:spChg chg="mod">
          <ac:chgData name="Shirley Atkinson" userId="d45a2646-58d8-4bb7-8bff-96687757d9f3" providerId="ADAL" clId="{140C7D12-11C3-464B-BA96-FBD8FB17A40B}" dt="2020-10-04T11:29:48.668" v="51" actId="20577"/>
          <ac:spMkLst>
            <pc:docMk/>
            <pc:sldMk cId="4255985142" sldId="397"/>
            <ac:spMk id="3" creationId="{375B47D4-D20D-A44D-BCE5-2D31A0707819}"/>
          </ac:spMkLst>
        </pc:spChg>
      </pc:sldChg>
    </pc:docChg>
  </pc:docChgLst>
  <pc:docChgLst>
    <pc:chgData name="Shirley Atkinson" userId="d45a2646-58d8-4bb7-8bff-96687757d9f3" providerId="ADAL" clId="{95775ABB-32EE-6541-ABFF-904A06721261}"/>
    <pc:docChg chg="custSel addSld delSld modSld sldOrd">
      <pc:chgData name="Shirley Atkinson" userId="d45a2646-58d8-4bb7-8bff-96687757d9f3" providerId="ADAL" clId="{95775ABB-32EE-6541-ABFF-904A06721261}" dt="2021-11-26T13:03:10.667" v="1274" actId="962"/>
      <pc:docMkLst>
        <pc:docMk/>
      </pc:docMkLst>
      <pc:sldChg chg="ord">
        <pc:chgData name="Shirley Atkinson" userId="d45a2646-58d8-4bb7-8bff-96687757d9f3" providerId="ADAL" clId="{95775ABB-32EE-6541-ABFF-904A06721261}" dt="2021-11-26T12:59:11.210" v="1217" actId="20578"/>
        <pc:sldMkLst>
          <pc:docMk/>
          <pc:sldMk cId="2985917706" sldId="286"/>
        </pc:sldMkLst>
      </pc:sldChg>
      <pc:sldChg chg="modSp mod ord">
        <pc:chgData name="Shirley Atkinson" userId="d45a2646-58d8-4bb7-8bff-96687757d9f3" providerId="ADAL" clId="{95775ABB-32EE-6541-ABFF-904A06721261}" dt="2021-11-26T12:59:23.313" v="1218" actId="20578"/>
        <pc:sldMkLst>
          <pc:docMk/>
          <pc:sldMk cId="4029239045" sldId="298"/>
        </pc:sldMkLst>
        <pc:spChg chg="mod">
          <ac:chgData name="Shirley Atkinson" userId="d45a2646-58d8-4bb7-8bff-96687757d9f3" providerId="ADAL" clId="{95775ABB-32EE-6541-ABFF-904A06721261}" dt="2021-11-26T12:50:50.662" v="772" actId="27636"/>
          <ac:spMkLst>
            <pc:docMk/>
            <pc:sldMk cId="4029239045" sldId="298"/>
            <ac:spMk id="3" creationId="{54A2F772-F9EB-AA4A-8634-81DD38BB1659}"/>
          </ac:spMkLst>
        </pc:spChg>
        <pc:spChg chg="mod">
          <ac:chgData name="Shirley Atkinson" userId="d45a2646-58d8-4bb7-8bff-96687757d9f3" providerId="ADAL" clId="{95775ABB-32EE-6541-ABFF-904A06721261}" dt="2021-11-26T12:49:34.492" v="614" actId="1076"/>
          <ac:spMkLst>
            <pc:docMk/>
            <pc:sldMk cId="4029239045" sldId="298"/>
            <ac:spMk id="4" creationId="{AEF292E4-5B49-BF47-BAA2-BA19E2D8EE32}"/>
          </ac:spMkLst>
        </pc:spChg>
      </pc:sldChg>
      <pc:sldChg chg="ord">
        <pc:chgData name="Shirley Atkinson" userId="d45a2646-58d8-4bb7-8bff-96687757d9f3" providerId="ADAL" clId="{95775ABB-32EE-6541-ABFF-904A06721261}" dt="2021-11-26T12:59:11.210" v="1217" actId="20578"/>
        <pc:sldMkLst>
          <pc:docMk/>
          <pc:sldMk cId="1179042326" sldId="322"/>
        </pc:sldMkLst>
      </pc:sldChg>
      <pc:sldChg chg="del">
        <pc:chgData name="Shirley Atkinson" userId="d45a2646-58d8-4bb7-8bff-96687757d9f3" providerId="ADAL" clId="{95775ABB-32EE-6541-ABFF-904A06721261}" dt="2021-11-26T12:52:01.821" v="773" actId="2696"/>
        <pc:sldMkLst>
          <pc:docMk/>
          <pc:sldMk cId="3230485548" sldId="404"/>
        </pc:sldMkLst>
      </pc:sldChg>
      <pc:sldChg chg="addSp delSp modSp new mod ord setBg">
        <pc:chgData name="Shirley Atkinson" userId="d45a2646-58d8-4bb7-8bff-96687757d9f3" providerId="ADAL" clId="{95775ABB-32EE-6541-ABFF-904A06721261}" dt="2021-11-26T13:03:10.667" v="1274" actId="962"/>
        <pc:sldMkLst>
          <pc:docMk/>
          <pc:sldMk cId="20154083" sldId="405"/>
        </pc:sldMkLst>
        <pc:spChg chg="del">
          <ac:chgData name="Shirley Atkinson" userId="d45a2646-58d8-4bb7-8bff-96687757d9f3" providerId="ADAL" clId="{95775ABB-32EE-6541-ABFF-904A06721261}" dt="2021-11-26T12:31:53.966" v="4" actId="26606"/>
          <ac:spMkLst>
            <pc:docMk/>
            <pc:sldMk cId="20154083" sldId="405"/>
            <ac:spMk id="2" creationId="{F118B6CB-89DC-3049-8000-FA23A968FEFB}"/>
          </ac:spMkLst>
        </pc:spChg>
        <pc:spChg chg="del">
          <ac:chgData name="Shirley Atkinson" userId="d45a2646-58d8-4bb7-8bff-96687757d9f3" providerId="ADAL" clId="{95775ABB-32EE-6541-ABFF-904A06721261}" dt="2021-11-26T12:31:48.697" v="1"/>
          <ac:spMkLst>
            <pc:docMk/>
            <pc:sldMk cId="20154083" sldId="405"/>
            <ac:spMk id="3" creationId="{0EED72CB-2295-3543-9773-98467EF120B2}"/>
          </ac:spMkLst>
        </pc:spChg>
        <pc:picChg chg="add mod">
          <ac:chgData name="Shirley Atkinson" userId="d45a2646-58d8-4bb7-8bff-96687757d9f3" providerId="ADAL" clId="{95775ABB-32EE-6541-ABFF-904A06721261}" dt="2021-11-26T13:03:10.667" v="1274" actId="962"/>
          <ac:picMkLst>
            <pc:docMk/>
            <pc:sldMk cId="20154083" sldId="405"/>
            <ac:picMk id="5" creationId="{FEB2DC5D-46BB-144F-BB39-ED98C0F910AC}"/>
          </ac:picMkLst>
        </pc:picChg>
      </pc:sldChg>
      <pc:sldChg chg="modSp new mod">
        <pc:chgData name="Shirley Atkinson" userId="d45a2646-58d8-4bb7-8bff-96687757d9f3" providerId="ADAL" clId="{95775ABB-32EE-6541-ABFF-904A06721261}" dt="2021-11-26T12:40:02.374" v="296" actId="20577"/>
        <pc:sldMkLst>
          <pc:docMk/>
          <pc:sldMk cId="310951961" sldId="406"/>
        </pc:sldMkLst>
        <pc:spChg chg="mod">
          <ac:chgData name="Shirley Atkinson" userId="d45a2646-58d8-4bb7-8bff-96687757d9f3" providerId="ADAL" clId="{95775ABB-32EE-6541-ABFF-904A06721261}" dt="2021-11-26T12:33:48.805" v="38" actId="20577"/>
          <ac:spMkLst>
            <pc:docMk/>
            <pc:sldMk cId="310951961" sldId="406"/>
            <ac:spMk id="2" creationId="{02760C17-9BCD-7541-8FE6-EA7574C1DC86}"/>
          </ac:spMkLst>
        </pc:spChg>
        <pc:spChg chg="mod">
          <ac:chgData name="Shirley Atkinson" userId="d45a2646-58d8-4bb7-8bff-96687757d9f3" providerId="ADAL" clId="{95775ABB-32EE-6541-ABFF-904A06721261}" dt="2021-11-26T12:40:02.374" v="296" actId="20577"/>
          <ac:spMkLst>
            <pc:docMk/>
            <pc:sldMk cId="310951961" sldId="406"/>
            <ac:spMk id="3" creationId="{BFEBBD74-40E8-294E-A523-1E32D803965E}"/>
          </ac:spMkLst>
        </pc:spChg>
      </pc:sldChg>
      <pc:sldChg chg="modSp new mod">
        <pc:chgData name="Shirley Atkinson" userId="d45a2646-58d8-4bb7-8bff-96687757d9f3" providerId="ADAL" clId="{95775ABB-32EE-6541-ABFF-904A06721261}" dt="2021-11-26T12:43:27.592" v="603" actId="20577"/>
        <pc:sldMkLst>
          <pc:docMk/>
          <pc:sldMk cId="3344068359" sldId="407"/>
        </pc:sldMkLst>
        <pc:spChg chg="mod">
          <ac:chgData name="Shirley Atkinson" userId="d45a2646-58d8-4bb7-8bff-96687757d9f3" providerId="ADAL" clId="{95775ABB-32EE-6541-ABFF-904A06721261}" dt="2021-11-26T12:41:10.672" v="321" actId="20577"/>
          <ac:spMkLst>
            <pc:docMk/>
            <pc:sldMk cId="3344068359" sldId="407"/>
            <ac:spMk id="2" creationId="{B66B1ABC-3770-694E-B02A-1486974194B0}"/>
          </ac:spMkLst>
        </pc:spChg>
        <pc:spChg chg="mod">
          <ac:chgData name="Shirley Atkinson" userId="d45a2646-58d8-4bb7-8bff-96687757d9f3" providerId="ADAL" clId="{95775ABB-32EE-6541-ABFF-904A06721261}" dt="2021-11-26T12:43:27.592" v="603" actId="20577"/>
          <ac:spMkLst>
            <pc:docMk/>
            <pc:sldMk cId="3344068359" sldId="407"/>
            <ac:spMk id="3" creationId="{32533597-7C19-6B4A-8E34-58B08EA98E6C}"/>
          </ac:spMkLst>
        </pc:spChg>
      </pc:sldChg>
      <pc:sldChg chg="modSp new mod">
        <pc:chgData name="Shirley Atkinson" userId="d45a2646-58d8-4bb7-8bff-96687757d9f3" providerId="ADAL" clId="{95775ABB-32EE-6541-ABFF-904A06721261}" dt="2021-11-26T12:56:57.491" v="1163"/>
        <pc:sldMkLst>
          <pc:docMk/>
          <pc:sldMk cId="2066145535" sldId="408"/>
        </pc:sldMkLst>
        <pc:spChg chg="mod">
          <ac:chgData name="Shirley Atkinson" userId="d45a2646-58d8-4bb7-8bff-96687757d9f3" providerId="ADAL" clId="{95775ABB-32EE-6541-ABFF-904A06721261}" dt="2021-11-26T12:54:08.832" v="819" actId="20577"/>
          <ac:spMkLst>
            <pc:docMk/>
            <pc:sldMk cId="2066145535" sldId="408"/>
            <ac:spMk id="2" creationId="{A44BA698-730C-B641-954A-13ACF83BD113}"/>
          </ac:spMkLst>
        </pc:spChg>
        <pc:spChg chg="mod">
          <ac:chgData name="Shirley Atkinson" userId="d45a2646-58d8-4bb7-8bff-96687757d9f3" providerId="ADAL" clId="{95775ABB-32EE-6541-ABFF-904A06721261}" dt="2021-11-26T12:56:57.491" v="1163"/>
          <ac:spMkLst>
            <pc:docMk/>
            <pc:sldMk cId="2066145535" sldId="408"/>
            <ac:spMk id="3" creationId="{F305B036-BB37-2F4B-A83D-A66DC2EA8535}"/>
          </ac:spMkLst>
        </pc:spChg>
      </pc:sldChg>
      <pc:sldChg chg="addSp delSp modSp new mod setBg">
        <pc:chgData name="Shirley Atkinson" userId="d45a2646-58d8-4bb7-8bff-96687757d9f3" providerId="ADAL" clId="{95775ABB-32EE-6541-ABFF-904A06721261}" dt="2021-11-26T12:58:02.856" v="1216" actId="20577"/>
        <pc:sldMkLst>
          <pc:docMk/>
          <pc:sldMk cId="2970719802" sldId="409"/>
        </pc:sldMkLst>
        <pc:spChg chg="mod">
          <ac:chgData name="Shirley Atkinson" userId="d45a2646-58d8-4bb7-8bff-96687757d9f3" providerId="ADAL" clId="{95775ABB-32EE-6541-ABFF-904A06721261}" dt="2021-11-26T12:58:02.856" v="1216" actId="20577"/>
          <ac:spMkLst>
            <pc:docMk/>
            <pc:sldMk cId="2970719802" sldId="409"/>
            <ac:spMk id="2" creationId="{A6757F7F-6C56-8244-A4FD-08B733563A3D}"/>
          </ac:spMkLst>
        </pc:spChg>
        <pc:spChg chg="del">
          <ac:chgData name="Shirley Atkinson" userId="d45a2646-58d8-4bb7-8bff-96687757d9f3" providerId="ADAL" clId="{95775ABB-32EE-6541-ABFF-904A06721261}" dt="2021-11-26T12:57:38.110" v="1172" actId="26606"/>
          <ac:spMkLst>
            <pc:docMk/>
            <pc:sldMk cId="2970719802" sldId="409"/>
            <ac:spMk id="3" creationId="{1F7102EB-32AB-194C-A7D0-7039A8CFEDD5}"/>
          </ac:spMkLst>
        </pc:spChg>
        <pc:spChg chg="add">
          <ac:chgData name="Shirley Atkinson" userId="d45a2646-58d8-4bb7-8bff-96687757d9f3" providerId="ADAL" clId="{95775ABB-32EE-6541-ABFF-904A06721261}" dt="2021-11-26T12:57:38.110" v="1172" actId="26606"/>
          <ac:spMkLst>
            <pc:docMk/>
            <pc:sldMk cId="2970719802" sldId="409"/>
            <ac:spMk id="9" creationId="{87CC2527-562A-4F69-B487-4371E5B243E7}"/>
          </ac:spMkLst>
        </pc:spChg>
        <pc:picChg chg="add">
          <ac:chgData name="Shirley Atkinson" userId="d45a2646-58d8-4bb7-8bff-96687757d9f3" providerId="ADAL" clId="{95775ABB-32EE-6541-ABFF-904A06721261}" dt="2021-11-26T12:57:38.110" v="1172" actId="26606"/>
          <ac:picMkLst>
            <pc:docMk/>
            <pc:sldMk cId="2970719802" sldId="409"/>
            <ac:picMk id="5" creationId="{B8BDD8F1-F4C2-4276-82EF-5EB7F91E24DE}"/>
          </ac:picMkLst>
        </pc:picChg>
        <pc:cxnChg chg="add">
          <ac:chgData name="Shirley Atkinson" userId="d45a2646-58d8-4bb7-8bff-96687757d9f3" providerId="ADAL" clId="{95775ABB-32EE-6541-ABFF-904A06721261}" dt="2021-11-26T12:57:38.110" v="1172" actId="26606"/>
          <ac:cxnSpMkLst>
            <pc:docMk/>
            <pc:sldMk cId="2970719802" sldId="409"/>
            <ac:cxnSpMk id="11" creationId="{BCDAEC91-5BCE-4B55-9CC0-43EF94CB734B}"/>
          </ac:cxnSpMkLst>
        </pc:cxnChg>
      </pc:sldChg>
    </pc:docChg>
  </pc:docChgLst>
</pc:chgInfo>
</file>

<file path=ppt/media/hdphoto1.wdp>
</file>

<file path=ppt/media/image2.png>
</file>

<file path=ppt/media/image3.jpe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B21FA1-2AC1-9847-846C-5DA8D4E0BC5E}" type="datetimeFigureOut">
              <a:rPr lang="en-US" smtClean="0"/>
              <a:t>11/17/2023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424E20-1573-2443-BA4F-3E0C57E9D3E7}" type="slidenum">
              <a:rPr lang="en-US" smtClean="0"/>
              <a:t>‹#›</a:t>
            </a:fld>
            <a:endParaRPr lang="en-US"/>
          </a:p>
        </p:txBody>
      </p:sp>
    </p:spTree>
    <p:extLst>
      <p:ext uri="{BB962C8B-B14F-4D97-AF65-F5344CB8AC3E}">
        <p14:creationId xmlns:p14="http://schemas.microsoft.com/office/powerpoint/2010/main" val="15057006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ofcom.org.uk/research-and-data/telecoms-research/mobile-smartphones/mobile-matters"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theguardian.com/commentisfree/2019/nov/10/these-new-rules-were-meant-to-protect-our-privacy-they-dont-work?CMP=Share_iOSApp_Other"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theguardian.com/uk-news/2020/feb/15/met-removes-hundreds-from-gangs-matrix-after-breaking-data-laws?CMP=Share_iOSApp_Other" TargetMode="External"/><Relationship Id="rId2" Type="http://schemas.openxmlformats.org/officeDocument/2006/relationships/slide" Target="../slides/slide31.xml"/><Relationship Id="rId1" Type="http://schemas.openxmlformats.org/officeDocument/2006/relationships/notesMaster" Target="../notesMasters/notesMaster1.xml"/><Relationship Id="rId4" Type="http://schemas.openxmlformats.org/officeDocument/2006/relationships/hyperlink" Target="https://www.parliament.uk/business/committees/committees-a-z/joint-select/human-rights-committee/news-parliament-2017/privacy-report-published-19-20/"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424E20-1573-2443-BA4F-3E0C57E9D3E7}" type="slidenum">
              <a:rPr lang="en-US" smtClean="0"/>
              <a:t>1</a:t>
            </a:fld>
            <a:endParaRPr lang="en-US"/>
          </a:p>
        </p:txBody>
      </p:sp>
    </p:spTree>
    <p:extLst>
      <p:ext uri="{BB962C8B-B14F-4D97-AF65-F5344CB8AC3E}">
        <p14:creationId xmlns:p14="http://schemas.microsoft.com/office/powerpoint/2010/main" val="14497382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69424E20-1573-2443-BA4F-3E0C57E9D3E7}" type="slidenum">
              <a:rPr lang="en-US" smtClean="0"/>
              <a:t>8</a:t>
            </a:fld>
            <a:endParaRPr lang="en-US"/>
          </a:p>
        </p:txBody>
      </p:sp>
    </p:spTree>
    <p:extLst>
      <p:ext uri="{BB962C8B-B14F-4D97-AF65-F5344CB8AC3E}">
        <p14:creationId xmlns:p14="http://schemas.microsoft.com/office/powerpoint/2010/main" val="9815468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27549F-6ACC-C341-B3F0-FE6901647F0F}" type="slidenum">
              <a:rPr lang="en-US" smtClean="0"/>
              <a:t>22</a:t>
            </a:fld>
            <a:endParaRPr lang="en-US"/>
          </a:p>
        </p:txBody>
      </p:sp>
    </p:spTree>
    <p:extLst>
      <p:ext uri="{BB962C8B-B14F-4D97-AF65-F5344CB8AC3E}">
        <p14:creationId xmlns:p14="http://schemas.microsoft.com/office/powerpoint/2010/main" val="6003740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t>
            </a:r>
            <a:r>
              <a:rPr lang="en-GB" dirty="0">
                <a:hlinkClick r:id="rId3"/>
              </a:rPr>
              <a:t>https://www.ofcom.org.uk/research-and-data/telecoms-research/mobile-smartphones/mobile-matters</a:t>
            </a:r>
            <a:endParaRPr lang="en-GB" dirty="0"/>
          </a:p>
          <a:p>
            <a:endParaRPr lang="en-US" dirty="0"/>
          </a:p>
        </p:txBody>
      </p:sp>
      <p:sp>
        <p:nvSpPr>
          <p:cNvPr id="4" name="Slide Number Placeholder 3"/>
          <p:cNvSpPr>
            <a:spLocks noGrp="1"/>
          </p:cNvSpPr>
          <p:nvPr>
            <p:ph type="sldNum" sz="quarter" idx="5"/>
          </p:nvPr>
        </p:nvSpPr>
        <p:spPr/>
        <p:txBody>
          <a:bodyPr/>
          <a:lstStyle/>
          <a:p>
            <a:fld id="{4927549F-6ACC-C341-B3F0-FE6901647F0F}" type="slidenum">
              <a:rPr lang="en-US" smtClean="0"/>
              <a:t>27</a:t>
            </a:fld>
            <a:endParaRPr lang="en-US"/>
          </a:p>
        </p:txBody>
      </p:sp>
    </p:spTree>
    <p:extLst>
      <p:ext uri="{BB962C8B-B14F-4D97-AF65-F5344CB8AC3E}">
        <p14:creationId xmlns:p14="http://schemas.microsoft.com/office/powerpoint/2010/main" val="21693301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hlinkClick r:id="rId3"/>
              </a:rPr>
              <a:t>https://www.theguardian.com/commentisfree/2019/nov/10/these-new-rules-were-meant-to-protect-our-privacy-they-dont-work?CMP=Share_iOSApp_Other</a:t>
            </a:r>
            <a:endParaRPr lang="en-US" dirty="0"/>
          </a:p>
        </p:txBody>
      </p:sp>
      <p:sp>
        <p:nvSpPr>
          <p:cNvPr id="4" name="Slide Number Placeholder 3"/>
          <p:cNvSpPr>
            <a:spLocks noGrp="1"/>
          </p:cNvSpPr>
          <p:nvPr>
            <p:ph type="sldNum" sz="quarter" idx="5"/>
          </p:nvPr>
        </p:nvSpPr>
        <p:spPr/>
        <p:txBody>
          <a:bodyPr/>
          <a:lstStyle/>
          <a:p>
            <a:fld id="{4927549F-6ACC-C341-B3F0-FE6901647F0F}" type="slidenum">
              <a:rPr lang="en-US" smtClean="0"/>
              <a:t>30</a:t>
            </a:fld>
            <a:endParaRPr lang="en-US"/>
          </a:p>
        </p:txBody>
      </p:sp>
    </p:spTree>
    <p:extLst>
      <p:ext uri="{BB962C8B-B14F-4D97-AF65-F5344CB8AC3E}">
        <p14:creationId xmlns:p14="http://schemas.microsoft.com/office/powerpoint/2010/main" val="35728572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hlinkClick r:id="rId3"/>
              </a:rPr>
              <a:t>https://www.theguardian.com/uk-news/2020/feb/15/met-removes-hundreds-from-gangs-matrix-after-breaking-data-laws?CMP=Share_iOSApp_Other</a:t>
            </a:r>
            <a:endParaRPr lang="en-GB" dirty="0"/>
          </a:p>
          <a:p>
            <a:endParaRPr lang="en-GB" dirty="0"/>
          </a:p>
          <a:p>
            <a:r>
              <a:rPr lang="en-GB" dirty="0"/>
              <a:t>Identifying where it hasn’t worked…</a:t>
            </a:r>
          </a:p>
          <a:p>
            <a:endParaRPr lang="en-GB" dirty="0"/>
          </a:p>
          <a:p>
            <a:r>
              <a:rPr lang="en-GB" dirty="0">
                <a:hlinkClick r:id="rId4"/>
              </a:rPr>
              <a:t>https://www.parliament.uk/business/committees/committees-a-z/joint-select/human-rights-committee/news-parliament-2017/privacy-report-published-19-20/</a:t>
            </a:r>
            <a:endParaRPr lang="en-US" dirty="0"/>
          </a:p>
        </p:txBody>
      </p:sp>
      <p:sp>
        <p:nvSpPr>
          <p:cNvPr id="4" name="Slide Number Placeholder 3"/>
          <p:cNvSpPr>
            <a:spLocks noGrp="1"/>
          </p:cNvSpPr>
          <p:nvPr>
            <p:ph type="sldNum" sz="quarter" idx="5"/>
          </p:nvPr>
        </p:nvSpPr>
        <p:spPr/>
        <p:txBody>
          <a:bodyPr/>
          <a:lstStyle/>
          <a:p>
            <a:fld id="{4927549F-6ACC-C341-B3F0-FE6901647F0F}" type="slidenum">
              <a:rPr lang="en-US" smtClean="0"/>
              <a:t>31</a:t>
            </a:fld>
            <a:endParaRPr lang="en-US"/>
          </a:p>
        </p:txBody>
      </p:sp>
    </p:spTree>
    <p:extLst>
      <p:ext uri="{BB962C8B-B14F-4D97-AF65-F5344CB8AC3E}">
        <p14:creationId xmlns:p14="http://schemas.microsoft.com/office/powerpoint/2010/main" val="24025656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9424E20-1573-2443-BA4F-3E0C57E9D3E7}" type="slidenum">
              <a:rPr lang="en-US" smtClean="0"/>
              <a:t>36</a:t>
            </a:fld>
            <a:endParaRPr lang="en-US"/>
          </a:p>
        </p:txBody>
      </p:sp>
    </p:spTree>
    <p:extLst>
      <p:ext uri="{BB962C8B-B14F-4D97-AF65-F5344CB8AC3E}">
        <p14:creationId xmlns:p14="http://schemas.microsoft.com/office/powerpoint/2010/main" val="29132483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2">
            <a:lumMod val="2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b="1">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a:xfrm>
            <a:off x="3855903" y="6356350"/>
            <a:ext cx="2215311" cy="365125"/>
          </a:xfrm>
        </p:spPr>
        <p:txBody>
          <a:bodyPr/>
          <a:lstStyle/>
          <a:p>
            <a:fld id="{F5BAE020-8C9E-9840-BD0E-4531656E4B0F}" type="datetimeFigureOut">
              <a:rPr lang="en-US" smtClean="0"/>
              <a:t>11/17/2023</a:t>
            </a:fld>
            <a:endParaRPr lang="en-US"/>
          </a:p>
        </p:txBody>
      </p:sp>
      <p:sp>
        <p:nvSpPr>
          <p:cNvPr id="5" name="Footer Placeholder 4"/>
          <p:cNvSpPr>
            <a:spLocks noGrp="1"/>
          </p:cNvSpPr>
          <p:nvPr>
            <p:ph type="ftr" sz="quarter" idx="11"/>
          </p:nvPr>
        </p:nvSpPr>
        <p:spPr>
          <a:xfrm>
            <a:off x="6208926" y="6356350"/>
            <a:ext cx="4114800" cy="365125"/>
          </a:xfrm>
        </p:spPr>
        <p:txBody>
          <a:bodyPr/>
          <a:lstStyle/>
          <a:p>
            <a:endParaRPr lang="en-US"/>
          </a:p>
        </p:txBody>
      </p:sp>
      <p:sp>
        <p:nvSpPr>
          <p:cNvPr id="6" name="Slide Number Placeholder 5"/>
          <p:cNvSpPr>
            <a:spLocks noGrp="1"/>
          </p:cNvSpPr>
          <p:nvPr>
            <p:ph type="sldNum" sz="quarter" idx="12"/>
          </p:nvPr>
        </p:nvSpPr>
        <p:spPr>
          <a:xfrm>
            <a:off x="10466027" y="6356350"/>
            <a:ext cx="1438619" cy="365125"/>
          </a:xfrm>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7811262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BAE020-8C9E-9840-BD0E-4531656E4B0F}" type="datetimeFigureOut">
              <a:rPr lang="en-US" smtClean="0"/>
              <a:t>11/17/2023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4676521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lvl1pPr>
              <a:defRPr b="1"/>
            </a:lvl1pPr>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BAE020-8C9E-9840-BD0E-4531656E4B0F}" type="datetimeFigureOut">
              <a:rPr lang="en-US" smtClean="0"/>
              <a:t>11/17/2023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8321458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BAE020-8C9E-9840-BD0E-4531656E4B0F}" type="datetimeFigureOut">
              <a:rPr lang="en-US" smtClean="0"/>
              <a:t>11/17/2023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614395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b="1"/>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BAE020-8C9E-9840-BD0E-4531656E4B0F}" type="datetimeFigureOut">
              <a:rPr lang="en-US" smtClean="0"/>
              <a:t>11/17/2023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8358479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lvl1pPr>
              <a:lnSpc>
                <a:spcPct val="100000"/>
              </a:lnSpc>
              <a:spcBef>
                <a:spcPts val="600"/>
              </a:spcBef>
              <a:defRPr/>
            </a:lvl1pPr>
            <a:lvl2pPr>
              <a:lnSpc>
                <a:spcPct val="100000"/>
              </a:lnSpc>
              <a:spcBef>
                <a:spcPts val="600"/>
              </a:spcBef>
              <a:defRPr/>
            </a:lvl2pPr>
            <a:lvl3pPr>
              <a:lnSpc>
                <a:spcPct val="100000"/>
              </a:lnSpc>
              <a:spcBef>
                <a:spcPts val="600"/>
              </a:spcBef>
              <a:defRPr/>
            </a:lvl3pPr>
            <a:lvl4pPr>
              <a:lnSpc>
                <a:spcPct val="100000"/>
              </a:lnSpc>
              <a:spcBef>
                <a:spcPts val="600"/>
              </a:spcBef>
              <a:defRPr/>
            </a:lvl4pPr>
            <a:lvl5pPr>
              <a:lnSpc>
                <a:spcPct val="100000"/>
              </a:lnSpc>
              <a:spcBef>
                <a:spcPts val="60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lvl1pPr>
              <a:lnSpc>
                <a:spcPct val="100000"/>
              </a:lnSpc>
              <a:spcBef>
                <a:spcPts val="600"/>
              </a:spcBef>
              <a:defRPr/>
            </a:lvl1pPr>
            <a:lvl2pPr>
              <a:lnSpc>
                <a:spcPct val="100000"/>
              </a:lnSpc>
              <a:spcBef>
                <a:spcPts val="600"/>
              </a:spcBef>
              <a:defRPr/>
            </a:lvl2pPr>
            <a:lvl3pPr>
              <a:lnSpc>
                <a:spcPct val="100000"/>
              </a:lnSpc>
              <a:spcBef>
                <a:spcPts val="600"/>
              </a:spcBef>
              <a:defRPr/>
            </a:lvl3pPr>
            <a:lvl4pPr>
              <a:lnSpc>
                <a:spcPct val="100000"/>
              </a:lnSpc>
              <a:spcBef>
                <a:spcPts val="600"/>
              </a:spcBef>
              <a:defRPr/>
            </a:lvl4pPr>
            <a:lvl5pPr>
              <a:lnSpc>
                <a:spcPct val="100000"/>
              </a:lnSpc>
              <a:spcBef>
                <a:spcPts val="60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5BAE020-8C9E-9840-BD0E-4531656E4B0F}" type="datetimeFigureOut">
              <a:rPr lang="en-US" smtClean="0"/>
              <a:t>11/17/2023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509009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lvl1pPr>
              <a:defRPr b="1"/>
            </a:lvl1p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lvl1pPr>
              <a:lnSpc>
                <a:spcPct val="100000"/>
              </a:lnSpc>
              <a:spcBef>
                <a:spcPts val="600"/>
              </a:spcBef>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lvl1pPr>
              <a:lnSpc>
                <a:spcPct val="100000"/>
              </a:lnSpc>
              <a:spcBef>
                <a:spcPts val="600"/>
              </a:spcBef>
              <a:defRPr/>
            </a:lvl1pPr>
            <a:lvl2pPr>
              <a:lnSpc>
                <a:spcPct val="100000"/>
              </a:lnSpc>
              <a:spcBef>
                <a:spcPts val="600"/>
              </a:spcBef>
              <a:defRPr/>
            </a:lvl2pPr>
            <a:lvl3pPr>
              <a:lnSpc>
                <a:spcPct val="100000"/>
              </a:lnSpc>
              <a:spcBef>
                <a:spcPts val="600"/>
              </a:spcBef>
              <a:defRPr/>
            </a:lvl3pPr>
            <a:lvl4pPr>
              <a:lnSpc>
                <a:spcPct val="100000"/>
              </a:lnSpc>
              <a:spcBef>
                <a:spcPts val="600"/>
              </a:spcBef>
              <a:defRPr/>
            </a:lvl4pPr>
            <a:lvl5pPr>
              <a:lnSpc>
                <a:spcPct val="100000"/>
              </a:lnSpc>
              <a:spcBef>
                <a:spcPts val="600"/>
              </a:spcBef>
              <a:defRPr/>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F5BAE020-8C9E-9840-BD0E-4531656E4B0F}" type="datetimeFigureOut">
              <a:rPr lang="en-US" smtClean="0"/>
              <a:t>11/17/2023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7933213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a:t>Click to edit Master title style</a:t>
            </a:r>
          </a:p>
        </p:txBody>
      </p:sp>
      <p:sp>
        <p:nvSpPr>
          <p:cNvPr id="3" name="Date Placeholder 2"/>
          <p:cNvSpPr>
            <a:spLocks noGrp="1"/>
          </p:cNvSpPr>
          <p:nvPr>
            <p:ph type="dt" sz="half" idx="10"/>
          </p:nvPr>
        </p:nvSpPr>
        <p:spPr/>
        <p:txBody>
          <a:bodyPr/>
          <a:lstStyle/>
          <a:p>
            <a:fld id="{F5BAE020-8C9E-9840-BD0E-4531656E4B0F}" type="datetimeFigureOut">
              <a:rPr lang="en-US" smtClean="0"/>
              <a:t>11/17/2023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7735329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BAE020-8C9E-9840-BD0E-4531656E4B0F}" type="datetimeFigureOut">
              <a:rPr lang="en-US" smtClean="0"/>
              <a:t>11/17/2023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6945812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b="1"/>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lnSpc>
                <a:spcPct val="100000"/>
              </a:lnSpc>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F5BAE020-8C9E-9840-BD0E-4531656E4B0F}" type="datetimeFigureOut">
              <a:rPr lang="en-US" smtClean="0"/>
              <a:t>11/17/2023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051737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b="1"/>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lnSpc>
                <a:spcPct val="100000"/>
              </a:lnSpc>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BAE020-8C9E-9840-BD0E-4531656E4B0F}" type="datetimeFigureOut">
              <a:rPr lang="en-US" smtClean="0"/>
              <a:t>11/17/2023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2758218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13">
            <a:duotone>
              <a:prstClr val="black"/>
              <a:schemeClr val="tx1">
                <a:lumMod val="95000"/>
                <a:lumOff val="5000"/>
                <a:tint val="45000"/>
                <a:satMod val="400000"/>
              </a:schemeClr>
            </a:duotone>
            <a:alphaModFix amt="10000"/>
            <a:extLst>
              <a:ext uri="{28A0092B-C50C-407E-A947-70E740481C1C}">
                <a14:useLocalDpi xmlns:a14="http://schemas.microsoft.com/office/drawing/2010/main"/>
              </a:ext>
            </a:extLst>
          </a:blip>
          <a:srcRect t="27292" r="4559" b="25287"/>
          <a:stretch/>
        </p:blipFill>
        <p:spPr>
          <a:xfrm>
            <a:off x="838201" y="1"/>
            <a:ext cx="11353800" cy="6858000"/>
          </a:xfrm>
          <a:prstGeom prst="rect">
            <a:avLst/>
          </a:prstGeom>
        </p:spPr>
      </p:pic>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439798" y="6356349"/>
            <a:ext cx="1832166"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BAE020-8C9E-9840-BD0E-4531656E4B0F}" type="datetimeFigureOut">
              <a:rPr lang="en-US" smtClean="0"/>
              <a:t>11/17/2023</a:t>
            </a:fld>
            <a:endParaRPr lang="en-US"/>
          </a:p>
        </p:txBody>
      </p:sp>
      <p:sp>
        <p:nvSpPr>
          <p:cNvPr id="5" name="Footer Placeholder 4"/>
          <p:cNvSpPr>
            <a:spLocks noGrp="1"/>
          </p:cNvSpPr>
          <p:nvPr>
            <p:ph type="ftr" sz="quarter" idx="3"/>
          </p:nvPr>
        </p:nvSpPr>
        <p:spPr>
          <a:xfrm>
            <a:off x="6374176" y="6357536"/>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87210" y="6356350"/>
            <a:ext cx="76659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DC5E60-82C3-FA40-995A-CD8F83A68BCB}" type="slidenum">
              <a:rPr lang="en-US" smtClean="0"/>
              <a:t>‹#›</a:t>
            </a:fld>
            <a:endParaRPr lang="en-US"/>
          </a:p>
        </p:txBody>
      </p:sp>
      <p:pic>
        <p:nvPicPr>
          <p:cNvPr id="8" name="Picture 7"/>
          <p:cNvPicPr>
            <a:picLocks noChangeAspect="1"/>
          </p:cNvPicPr>
          <p:nvPr userDrawn="1"/>
        </p:nvPicPr>
        <p:blipFill>
          <a:blip r:embed="rId14">
            <a:extLst>
              <a:ext uri="{28A0092B-C50C-407E-A947-70E740481C1C}">
                <a14:useLocalDpi xmlns:a14="http://schemas.microsoft.com/office/drawing/2010/main"/>
              </a:ext>
            </a:extLst>
          </a:blip>
          <a:stretch>
            <a:fillRect/>
          </a:stretch>
        </p:blipFill>
        <p:spPr>
          <a:xfrm>
            <a:off x="462266" y="5836197"/>
            <a:ext cx="2834667" cy="579932"/>
          </a:xfrm>
          <a:prstGeom prst="rect">
            <a:avLst/>
          </a:prstGeom>
        </p:spPr>
      </p:pic>
    </p:spTree>
    <p:extLst>
      <p:ext uri="{BB962C8B-B14F-4D97-AF65-F5344CB8AC3E}">
        <p14:creationId xmlns:p14="http://schemas.microsoft.com/office/powerpoint/2010/main" val="4565117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0" i="0" kern="1200">
          <a:solidFill>
            <a:schemeClr val="bg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ico.org.uk/about-the-ico/media-centre/news-and-blogs/2022/11/department-for-education-warned-after-gambling-companies-benefit-from-learning-records-database/"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solid.inrupt.com/" TargetMode="External"/><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www.iso.org/standard/45123.html"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wolframalpha.com/facebook"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www.owasp.org/index.php/Main_Page"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41000"/>
                    </a14:imgEffect>
                  </a14:imgLayer>
                </a14:imgProps>
              </a:ext>
            </a:extLst>
          </a:blip>
          <a:srcRect/>
          <a:stretch>
            <a:fillRect t="-12000" b="-12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91625" y="479426"/>
            <a:ext cx="8979877" cy="2387600"/>
          </a:xfrm>
        </p:spPr>
        <p:txBody>
          <a:bodyPr>
            <a:normAutofit/>
          </a:bodyPr>
          <a:lstStyle/>
          <a:p>
            <a:pPr algn="l"/>
            <a:r>
              <a:rPr lang="en-US" sz="5400" dirty="0" smtClean="0">
                <a:cs typeface="Calibri Light"/>
              </a:rPr>
              <a:t>Security, Ethics &amp; Privacy</a:t>
            </a:r>
            <a:endParaRPr lang="en-US" sz="5400" dirty="0">
              <a:cs typeface="Calibri Light"/>
            </a:endParaRPr>
          </a:p>
        </p:txBody>
      </p:sp>
      <p:sp>
        <p:nvSpPr>
          <p:cNvPr id="3" name="Subtitle 2"/>
          <p:cNvSpPr>
            <a:spLocks noGrp="1"/>
          </p:cNvSpPr>
          <p:nvPr>
            <p:ph type="subTitle" idx="1"/>
          </p:nvPr>
        </p:nvSpPr>
        <p:spPr>
          <a:xfrm>
            <a:off x="391625" y="3493066"/>
            <a:ext cx="7337913" cy="1655762"/>
          </a:xfrm>
        </p:spPr>
        <p:txBody>
          <a:bodyPr>
            <a:normAutofit/>
          </a:bodyPr>
          <a:lstStyle/>
          <a:p>
            <a:pPr algn="r"/>
            <a:r>
              <a:rPr lang="en-US" sz="2800" dirty="0" smtClean="0"/>
              <a:t>Martin Read</a:t>
            </a:r>
            <a:endParaRPr lang="en-US" sz="2800" dirty="0"/>
          </a:p>
        </p:txBody>
      </p:sp>
    </p:spTree>
    <p:extLst>
      <p:ext uri="{BB962C8B-B14F-4D97-AF65-F5344CB8AC3E}">
        <p14:creationId xmlns:p14="http://schemas.microsoft.com/office/powerpoint/2010/main" val="14618589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9816E1-8687-D748-B255-B9A01F7521FA}"/>
              </a:ext>
            </a:extLst>
          </p:cNvPr>
          <p:cNvSpPr>
            <a:spLocks noGrp="1"/>
          </p:cNvSpPr>
          <p:nvPr>
            <p:ph type="title"/>
          </p:nvPr>
        </p:nvSpPr>
        <p:spPr>
          <a:xfrm>
            <a:off x="838200" y="136525"/>
            <a:ext cx="10515600" cy="900968"/>
          </a:xfrm>
        </p:spPr>
        <p:txBody>
          <a:bodyPr>
            <a:normAutofit/>
          </a:bodyPr>
          <a:lstStyle/>
          <a:p>
            <a:r>
              <a:rPr lang="en-US" sz="4000" dirty="0" err="1"/>
              <a:t>Sanitising</a:t>
            </a:r>
            <a:r>
              <a:rPr lang="en-US" sz="4000" dirty="0"/>
              <a:t> inputs</a:t>
            </a:r>
          </a:p>
        </p:txBody>
      </p:sp>
      <p:sp>
        <p:nvSpPr>
          <p:cNvPr id="3" name="Content Placeholder 2">
            <a:extLst>
              <a:ext uri="{FF2B5EF4-FFF2-40B4-BE49-F238E27FC236}">
                <a16:creationId xmlns:a16="http://schemas.microsoft.com/office/drawing/2014/main" id="{DBBA8C10-4164-4A48-84AC-BA7605664726}"/>
              </a:ext>
            </a:extLst>
          </p:cNvPr>
          <p:cNvSpPr>
            <a:spLocks noGrp="1"/>
          </p:cNvSpPr>
          <p:nvPr>
            <p:ph idx="1"/>
          </p:nvPr>
        </p:nvSpPr>
        <p:spPr>
          <a:xfrm>
            <a:off x="838200" y="1126415"/>
            <a:ext cx="10515600" cy="4351338"/>
          </a:xfrm>
        </p:spPr>
        <p:txBody>
          <a:bodyPr/>
          <a:lstStyle/>
          <a:p>
            <a:r>
              <a:rPr lang="en-US" sz="3200" dirty="0"/>
              <a:t>Validation</a:t>
            </a:r>
          </a:p>
          <a:p>
            <a:r>
              <a:rPr lang="en-US" sz="3200" dirty="0"/>
              <a:t>Removal of harmful data</a:t>
            </a:r>
          </a:p>
          <a:p>
            <a:pPr lvl="1"/>
            <a:r>
              <a:rPr lang="en-US" sz="2800" dirty="0" smtClean="0"/>
              <a:t>E.g. </a:t>
            </a:r>
            <a:r>
              <a:rPr lang="en-US" sz="2800" dirty="0"/>
              <a:t>&lt;script&gt; tags</a:t>
            </a:r>
          </a:p>
          <a:p>
            <a:pPr lvl="1"/>
            <a:r>
              <a:rPr lang="en-US" sz="2800" dirty="0"/>
              <a:t>Quotes</a:t>
            </a:r>
          </a:p>
          <a:p>
            <a:r>
              <a:rPr lang="en-US" sz="3200" dirty="0"/>
              <a:t>Escaping</a:t>
            </a:r>
          </a:p>
          <a:p>
            <a:pPr lvl="1"/>
            <a:r>
              <a:rPr lang="en-US" sz="3200" dirty="0"/>
              <a:t>Render potential harmful data as harmless</a:t>
            </a:r>
          </a:p>
          <a:p>
            <a:pPr lvl="1"/>
            <a:r>
              <a:rPr lang="en-US" sz="3200" dirty="0" smtClean="0"/>
              <a:t>E.g.: </a:t>
            </a:r>
            <a:r>
              <a:rPr lang="en-US" sz="3200" dirty="0"/>
              <a:t>&lt;script&gt; becomes </a:t>
            </a:r>
            <a:r>
              <a:rPr lang="en-GB" sz="3200" dirty="0"/>
              <a:t>&amp;</a:t>
            </a:r>
            <a:r>
              <a:rPr lang="en-GB" sz="3200" dirty="0" err="1"/>
              <a:t>lt;script&amp;gt</a:t>
            </a:r>
            <a:r>
              <a:rPr lang="en-GB" sz="3200" dirty="0" smtClean="0"/>
              <a:t>;</a:t>
            </a:r>
            <a:endParaRPr lang="en-GB" sz="3200" dirty="0"/>
          </a:p>
        </p:txBody>
      </p:sp>
    </p:spTree>
    <p:extLst>
      <p:ext uri="{BB962C8B-B14F-4D97-AF65-F5344CB8AC3E}">
        <p14:creationId xmlns:p14="http://schemas.microsoft.com/office/powerpoint/2010/main" val="1948948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Cartoon of bobby drop tables">
            <a:extLst>
              <a:ext uri="{FF2B5EF4-FFF2-40B4-BE49-F238E27FC236}">
                <a16:creationId xmlns:a16="http://schemas.microsoft.com/office/drawing/2014/main" id="{FEB2DC5D-46BB-144F-BB39-ED98C0F910AC}"/>
              </a:ext>
            </a:extLst>
          </p:cNvPr>
          <p:cNvPicPr>
            <a:picLocks noGrp="1" noChangeAspect="1"/>
          </p:cNvPicPr>
          <p:nvPr>
            <p:ph idx="1"/>
          </p:nvPr>
        </p:nvPicPr>
        <p:blipFill>
          <a:blip r:embed="rId2"/>
          <a:stretch>
            <a:fillRect/>
          </a:stretch>
        </p:blipFill>
        <p:spPr>
          <a:xfrm>
            <a:off x="45595" y="1336432"/>
            <a:ext cx="12095609" cy="3810116"/>
          </a:xfrm>
          <a:prstGeom prst="rect">
            <a:avLst/>
          </a:prstGeom>
        </p:spPr>
      </p:pic>
    </p:spTree>
    <p:extLst>
      <p:ext uri="{BB962C8B-B14F-4D97-AF65-F5344CB8AC3E}">
        <p14:creationId xmlns:p14="http://schemas.microsoft.com/office/powerpoint/2010/main" val="201540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60C17-9BCD-7541-8FE6-EA7574C1DC86}"/>
              </a:ext>
            </a:extLst>
          </p:cNvPr>
          <p:cNvSpPr>
            <a:spLocks noGrp="1"/>
          </p:cNvSpPr>
          <p:nvPr>
            <p:ph type="title"/>
          </p:nvPr>
        </p:nvSpPr>
        <p:spPr>
          <a:xfrm>
            <a:off x="838200" y="101357"/>
            <a:ext cx="10515600" cy="1111982"/>
          </a:xfrm>
        </p:spPr>
        <p:txBody>
          <a:bodyPr>
            <a:normAutofit/>
          </a:bodyPr>
          <a:lstStyle/>
          <a:p>
            <a:r>
              <a:rPr lang="en-US" sz="4000" dirty="0"/>
              <a:t>Where it can happen</a:t>
            </a:r>
          </a:p>
        </p:txBody>
      </p:sp>
      <p:sp>
        <p:nvSpPr>
          <p:cNvPr id="3" name="Content Placeholder 2">
            <a:extLst>
              <a:ext uri="{FF2B5EF4-FFF2-40B4-BE49-F238E27FC236}">
                <a16:creationId xmlns:a16="http://schemas.microsoft.com/office/drawing/2014/main" id="{BFEBBD74-40E8-294E-A523-1E32D803965E}"/>
              </a:ext>
            </a:extLst>
          </p:cNvPr>
          <p:cNvSpPr>
            <a:spLocks noGrp="1"/>
          </p:cNvSpPr>
          <p:nvPr>
            <p:ph idx="1"/>
          </p:nvPr>
        </p:nvSpPr>
        <p:spPr>
          <a:xfrm>
            <a:off x="838200" y="1214331"/>
            <a:ext cx="10515600" cy="4351338"/>
          </a:xfrm>
        </p:spPr>
        <p:txBody>
          <a:bodyPr>
            <a:normAutofit/>
          </a:bodyPr>
          <a:lstStyle/>
          <a:p>
            <a:r>
              <a:rPr lang="en-US" sz="3200" dirty="0"/>
              <a:t>An application that takes user input</a:t>
            </a:r>
          </a:p>
          <a:p>
            <a:r>
              <a:rPr lang="en-US" sz="3200" dirty="0"/>
              <a:t>Where the user input is not checked for validity</a:t>
            </a:r>
          </a:p>
          <a:p>
            <a:r>
              <a:rPr lang="en-US" sz="3200" dirty="0"/>
              <a:t>User-input data is used to query the database</a:t>
            </a:r>
          </a:p>
          <a:p>
            <a:r>
              <a:rPr lang="en-US" sz="3200" dirty="0"/>
              <a:t>Uses string concatenation or string replacement to build the SQL query or uses the SQL exec command</a:t>
            </a:r>
          </a:p>
        </p:txBody>
      </p:sp>
    </p:spTree>
    <p:extLst>
      <p:ext uri="{BB962C8B-B14F-4D97-AF65-F5344CB8AC3E}">
        <p14:creationId xmlns:p14="http://schemas.microsoft.com/office/powerpoint/2010/main" val="3109519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3D2AC-75E1-E94E-862E-28C966AB878E}"/>
              </a:ext>
            </a:extLst>
          </p:cNvPr>
          <p:cNvSpPr>
            <a:spLocks noGrp="1"/>
          </p:cNvSpPr>
          <p:nvPr>
            <p:ph type="title"/>
          </p:nvPr>
        </p:nvSpPr>
        <p:spPr>
          <a:xfrm>
            <a:off x="838200" y="118940"/>
            <a:ext cx="10515600" cy="1111984"/>
          </a:xfrm>
        </p:spPr>
        <p:txBody>
          <a:bodyPr>
            <a:normAutofit/>
          </a:bodyPr>
          <a:lstStyle/>
          <a:p>
            <a:r>
              <a:rPr lang="en-US" sz="4000" dirty="0"/>
              <a:t>SQL Injection</a:t>
            </a:r>
          </a:p>
        </p:txBody>
      </p:sp>
      <p:sp>
        <p:nvSpPr>
          <p:cNvPr id="3" name="Content Placeholder 2">
            <a:extLst>
              <a:ext uri="{FF2B5EF4-FFF2-40B4-BE49-F238E27FC236}">
                <a16:creationId xmlns:a16="http://schemas.microsoft.com/office/drawing/2014/main" id="{7FBF6542-2FD9-6140-928B-E85ADB59B9F1}"/>
              </a:ext>
            </a:extLst>
          </p:cNvPr>
          <p:cNvSpPr>
            <a:spLocks noGrp="1"/>
          </p:cNvSpPr>
          <p:nvPr>
            <p:ph idx="1"/>
          </p:nvPr>
        </p:nvSpPr>
        <p:spPr>
          <a:xfrm>
            <a:off x="838200" y="1273350"/>
            <a:ext cx="10515600" cy="4351338"/>
          </a:xfrm>
        </p:spPr>
        <p:txBody>
          <a:bodyPr>
            <a:normAutofit/>
          </a:bodyPr>
          <a:lstStyle/>
          <a:p>
            <a:r>
              <a:rPr lang="en-US" sz="3200" dirty="0"/>
              <a:t>Use prepared statements with parameterized queries</a:t>
            </a:r>
          </a:p>
          <a:p>
            <a:r>
              <a:rPr lang="en-US" sz="3200" dirty="0"/>
              <a:t>Use stored procedures</a:t>
            </a:r>
          </a:p>
          <a:p>
            <a:r>
              <a:rPr lang="en-US" sz="3200" dirty="0"/>
              <a:t>Use whitelist validation</a:t>
            </a:r>
          </a:p>
          <a:p>
            <a:r>
              <a:rPr lang="en-US" sz="3200" dirty="0"/>
              <a:t>Escape all user supplied input</a:t>
            </a:r>
          </a:p>
          <a:p>
            <a:r>
              <a:rPr lang="en-US" sz="3200" dirty="0"/>
              <a:t>Consider enforcing least privilege</a:t>
            </a:r>
          </a:p>
          <a:p>
            <a:r>
              <a:rPr lang="en-US" sz="3200" dirty="0"/>
              <a:t>Consider whitelist input validation </a:t>
            </a:r>
          </a:p>
        </p:txBody>
      </p:sp>
    </p:spTree>
    <p:extLst>
      <p:ext uri="{BB962C8B-B14F-4D97-AF65-F5344CB8AC3E}">
        <p14:creationId xmlns:p14="http://schemas.microsoft.com/office/powerpoint/2010/main" val="19674698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F2796-339D-5F4F-B6A1-3B78DCE30E9F}"/>
              </a:ext>
            </a:extLst>
          </p:cNvPr>
          <p:cNvSpPr>
            <a:spLocks noGrp="1"/>
          </p:cNvSpPr>
          <p:nvPr>
            <p:ph type="title"/>
          </p:nvPr>
        </p:nvSpPr>
        <p:spPr>
          <a:xfrm>
            <a:off x="838200" y="118942"/>
            <a:ext cx="10515600" cy="1059227"/>
          </a:xfrm>
        </p:spPr>
        <p:txBody>
          <a:bodyPr>
            <a:normAutofit/>
          </a:bodyPr>
          <a:lstStyle/>
          <a:p>
            <a:r>
              <a:rPr lang="en-US" sz="4000" dirty="0"/>
              <a:t>Prepared statements outline</a:t>
            </a:r>
          </a:p>
        </p:txBody>
      </p:sp>
      <p:sp>
        <p:nvSpPr>
          <p:cNvPr id="3" name="Content Placeholder 2">
            <a:extLst>
              <a:ext uri="{FF2B5EF4-FFF2-40B4-BE49-F238E27FC236}">
                <a16:creationId xmlns:a16="http://schemas.microsoft.com/office/drawing/2014/main" id="{19D6132E-761C-4A49-834E-4A8CD51D1E12}"/>
              </a:ext>
            </a:extLst>
          </p:cNvPr>
          <p:cNvSpPr>
            <a:spLocks noGrp="1"/>
          </p:cNvSpPr>
          <p:nvPr>
            <p:ph idx="1"/>
          </p:nvPr>
        </p:nvSpPr>
        <p:spPr>
          <a:xfrm>
            <a:off x="316523" y="1280504"/>
            <a:ext cx="11728939" cy="3309082"/>
          </a:xfrm>
        </p:spPr>
        <p:txBody>
          <a:bodyPr numCol="2">
            <a:normAutofit/>
          </a:bodyPr>
          <a:lstStyle/>
          <a:p>
            <a:pPr marL="0" indent="0">
              <a:buNone/>
            </a:pPr>
            <a:r>
              <a:rPr lang="en-GB" sz="3200" dirty="0"/>
              <a:t>String </a:t>
            </a:r>
            <a:r>
              <a:rPr lang="en-GB" sz="3200" dirty="0" err="1"/>
              <a:t>sql</a:t>
            </a:r>
            <a:r>
              <a:rPr lang="en-GB" sz="3200" dirty="0"/>
              <a:t> = SELECT * FROM ".$</a:t>
            </a:r>
            <a:r>
              <a:rPr lang="en-GB" sz="3200" dirty="0" err="1"/>
              <a:t>tablename</a:t>
            </a:r>
            <a:endParaRPr lang="en-GB" sz="3200" dirty="0"/>
          </a:p>
          <a:p>
            <a:pPr marL="0" indent="0">
              <a:buNone/>
            </a:pPr>
            <a:r>
              <a:rPr lang="en-US" sz="3200" dirty="0" err="1"/>
              <a:t>Connection.ExecuteQuery</a:t>
            </a:r>
            <a:r>
              <a:rPr lang="en-US" sz="3200" dirty="0"/>
              <a:t>(</a:t>
            </a:r>
            <a:r>
              <a:rPr lang="en-US" sz="3200" dirty="0" err="1"/>
              <a:t>sql</a:t>
            </a:r>
            <a:r>
              <a:rPr lang="en-US" sz="3200" dirty="0"/>
              <a:t>)</a:t>
            </a:r>
          </a:p>
          <a:p>
            <a:pPr marL="0" indent="0">
              <a:buNone/>
            </a:pPr>
            <a:endParaRPr lang="en-US" sz="3200" dirty="0"/>
          </a:p>
          <a:p>
            <a:pPr marL="0" indent="0">
              <a:buNone/>
            </a:pPr>
            <a:r>
              <a:rPr lang="en-US" sz="3200" dirty="0" smtClean="0"/>
              <a:t>- UNSAFE</a:t>
            </a:r>
            <a:endParaRPr lang="en-US" sz="3200" dirty="0"/>
          </a:p>
          <a:p>
            <a:endParaRPr lang="en-US" dirty="0"/>
          </a:p>
          <a:p>
            <a:pPr marL="0" indent="0">
              <a:buNone/>
            </a:pPr>
            <a:endParaRPr lang="en-US" dirty="0"/>
          </a:p>
          <a:p>
            <a:r>
              <a:rPr lang="en-US" dirty="0"/>
              <a:t>String </a:t>
            </a:r>
            <a:r>
              <a:rPr lang="en-US" dirty="0" err="1"/>
              <a:t>param</a:t>
            </a:r>
            <a:r>
              <a:rPr lang="en-US" dirty="0"/>
              <a:t> = </a:t>
            </a:r>
            <a:r>
              <a:rPr lang="en-US" dirty="0" err="1"/>
              <a:t>getParam</a:t>
            </a:r>
            <a:r>
              <a:rPr lang="en-US" dirty="0"/>
              <a:t>(value)</a:t>
            </a:r>
          </a:p>
          <a:p>
            <a:r>
              <a:rPr lang="en-US" dirty="0"/>
              <a:t>String </a:t>
            </a:r>
            <a:r>
              <a:rPr lang="en-US" dirty="0" err="1"/>
              <a:t>sql</a:t>
            </a:r>
            <a:r>
              <a:rPr lang="en-US" dirty="0"/>
              <a:t> = SELECT * FROM ?</a:t>
            </a:r>
          </a:p>
          <a:p>
            <a:r>
              <a:rPr lang="en-US" dirty="0" err="1"/>
              <a:t>Param.setString</a:t>
            </a:r>
            <a:r>
              <a:rPr lang="en-US" dirty="0"/>
              <a:t>(1, </a:t>
            </a:r>
            <a:r>
              <a:rPr lang="en-US" dirty="0" err="1"/>
              <a:t>param</a:t>
            </a:r>
            <a:r>
              <a:rPr lang="en-US" dirty="0"/>
              <a:t>)</a:t>
            </a:r>
          </a:p>
          <a:p>
            <a:r>
              <a:rPr lang="en-US" dirty="0" err="1"/>
              <a:t>connection.executeQuery</a:t>
            </a:r>
            <a:r>
              <a:rPr lang="en-US" dirty="0"/>
              <a:t>(</a:t>
            </a:r>
            <a:r>
              <a:rPr lang="en-US" dirty="0" err="1"/>
              <a:t>sql</a:t>
            </a:r>
            <a:r>
              <a:rPr lang="en-US" dirty="0"/>
              <a:t>)</a:t>
            </a:r>
          </a:p>
        </p:txBody>
      </p:sp>
    </p:spTree>
    <p:extLst>
      <p:ext uri="{BB962C8B-B14F-4D97-AF65-F5344CB8AC3E}">
        <p14:creationId xmlns:p14="http://schemas.microsoft.com/office/powerpoint/2010/main" val="1903573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51E3D-FD99-1841-9526-F64D7820839C}"/>
              </a:ext>
            </a:extLst>
          </p:cNvPr>
          <p:cNvSpPr>
            <a:spLocks noGrp="1"/>
          </p:cNvSpPr>
          <p:nvPr>
            <p:ph type="title"/>
          </p:nvPr>
        </p:nvSpPr>
        <p:spPr>
          <a:xfrm>
            <a:off x="838200" y="118935"/>
            <a:ext cx="10515600" cy="1182327"/>
          </a:xfrm>
        </p:spPr>
        <p:txBody>
          <a:bodyPr>
            <a:normAutofit/>
          </a:bodyPr>
          <a:lstStyle/>
          <a:p>
            <a:r>
              <a:rPr lang="en-US" sz="4000" dirty="0"/>
              <a:t>Stored proc vs </a:t>
            </a:r>
            <a:r>
              <a:rPr lang="en-US" sz="4000" dirty="0" err="1"/>
              <a:t>sql</a:t>
            </a:r>
            <a:r>
              <a:rPr lang="en-US" sz="4000" dirty="0"/>
              <a:t> with parameters</a:t>
            </a:r>
          </a:p>
        </p:txBody>
      </p:sp>
      <p:sp>
        <p:nvSpPr>
          <p:cNvPr id="3" name="Content Placeholder 2">
            <a:extLst>
              <a:ext uri="{FF2B5EF4-FFF2-40B4-BE49-F238E27FC236}">
                <a16:creationId xmlns:a16="http://schemas.microsoft.com/office/drawing/2014/main" id="{79D8F2CD-E7A1-2046-AB60-772E23BF00A3}"/>
              </a:ext>
            </a:extLst>
          </p:cNvPr>
          <p:cNvSpPr>
            <a:spLocks noGrp="1"/>
          </p:cNvSpPr>
          <p:nvPr>
            <p:ph idx="1"/>
          </p:nvPr>
        </p:nvSpPr>
        <p:spPr>
          <a:xfrm>
            <a:off x="838200" y="1300169"/>
            <a:ext cx="10515600" cy="4351338"/>
          </a:xfrm>
        </p:spPr>
        <p:txBody>
          <a:bodyPr/>
          <a:lstStyle/>
          <a:p>
            <a:r>
              <a:rPr lang="en-US" sz="3200" dirty="0"/>
              <a:t>SQL for stored procedure is defined and stored in database. It is called from the application</a:t>
            </a:r>
          </a:p>
          <a:p>
            <a:r>
              <a:rPr lang="en-US" sz="3200" dirty="0"/>
              <a:t>SQL with parameters is in the business layer and is the application passing into the database</a:t>
            </a:r>
          </a:p>
          <a:p>
            <a:r>
              <a:rPr lang="en-US" sz="3200" dirty="0"/>
              <a:t>Developers do not usually generate SQL inside stored procedures</a:t>
            </a:r>
          </a:p>
          <a:p>
            <a:pPr lvl="1"/>
            <a:r>
              <a:rPr lang="en-US" sz="2800" dirty="0"/>
              <a:t>Nothing unknown is therefore encouraged</a:t>
            </a:r>
          </a:p>
          <a:p>
            <a:pPr marL="0" indent="0">
              <a:buNone/>
            </a:pPr>
            <a:endParaRPr lang="en-US" dirty="0"/>
          </a:p>
        </p:txBody>
      </p:sp>
    </p:spTree>
    <p:extLst>
      <p:ext uri="{BB962C8B-B14F-4D97-AF65-F5344CB8AC3E}">
        <p14:creationId xmlns:p14="http://schemas.microsoft.com/office/powerpoint/2010/main" val="22598753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438E0-977C-304E-893D-AFA2DAB415E4}"/>
              </a:ext>
            </a:extLst>
          </p:cNvPr>
          <p:cNvSpPr>
            <a:spLocks noGrp="1"/>
          </p:cNvSpPr>
          <p:nvPr>
            <p:ph type="title"/>
          </p:nvPr>
        </p:nvSpPr>
        <p:spPr>
          <a:xfrm>
            <a:off x="838200" y="118940"/>
            <a:ext cx="10515600" cy="1006475"/>
          </a:xfrm>
        </p:spPr>
        <p:txBody>
          <a:bodyPr>
            <a:normAutofit/>
          </a:bodyPr>
          <a:lstStyle/>
          <a:p>
            <a:r>
              <a:rPr lang="en-US" sz="4000" dirty="0"/>
              <a:t>Whitelist input validation</a:t>
            </a:r>
          </a:p>
        </p:txBody>
      </p:sp>
      <p:sp>
        <p:nvSpPr>
          <p:cNvPr id="3" name="Content Placeholder 2">
            <a:extLst>
              <a:ext uri="{FF2B5EF4-FFF2-40B4-BE49-F238E27FC236}">
                <a16:creationId xmlns:a16="http://schemas.microsoft.com/office/drawing/2014/main" id="{DF0828A6-A4AA-A94B-9354-76892A7A98B3}"/>
              </a:ext>
            </a:extLst>
          </p:cNvPr>
          <p:cNvSpPr>
            <a:spLocks noGrp="1"/>
          </p:cNvSpPr>
          <p:nvPr>
            <p:ph idx="1"/>
          </p:nvPr>
        </p:nvSpPr>
        <p:spPr>
          <a:xfrm>
            <a:off x="574428" y="1150252"/>
            <a:ext cx="7038109" cy="4351338"/>
          </a:xfrm>
        </p:spPr>
        <p:txBody>
          <a:bodyPr>
            <a:normAutofit/>
          </a:bodyPr>
          <a:lstStyle/>
          <a:p>
            <a:r>
              <a:rPr lang="en-US" sz="3200" dirty="0"/>
              <a:t>Consider passing in a POST variable with a table name</a:t>
            </a:r>
          </a:p>
          <a:p>
            <a:r>
              <a:rPr lang="en-US" sz="3200" dirty="0"/>
              <a:t>What if that was a user style input</a:t>
            </a:r>
          </a:p>
          <a:p>
            <a:r>
              <a:rPr lang="en-US" sz="3200" dirty="0"/>
              <a:t>We might use switch statement to map from the input to the established table name</a:t>
            </a:r>
          </a:p>
        </p:txBody>
      </p:sp>
      <p:sp>
        <p:nvSpPr>
          <p:cNvPr id="4" name="Rounded Rectangle 3">
            <a:extLst>
              <a:ext uri="{FF2B5EF4-FFF2-40B4-BE49-F238E27FC236}">
                <a16:creationId xmlns:a16="http://schemas.microsoft.com/office/drawing/2014/main" id="{17585F8E-51E2-F345-82BC-E1A39187B15E}"/>
              </a:ext>
            </a:extLst>
          </p:cNvPr>
          <p:cNvSpPr/>
          <p:nvPr/>
        </p:nvSpPr>
        <p:spPr>
          <a:xfrm>
            <a:off x="7209693" y="1371600"/>
            <a:ext cx="4677508" cy="4207479"/>
          </a:xfrm>
          <a:prstGeom prst="roundRect">
            <a:avLst/>
          </a:prstGeom>
        </p:spPr>
        <p:style>
          <a:lnRef idx="1">
            <a:schemeClr val="accent5"/>
          </a:lnRef>
          <a:fillRef idx="2">
            <a:schemeClr val="accent5"/>
          </a:fillRef>
          <a:effectRef idx="1">
            <a:schemeClr val="accent5"/>
          </a:effectRef>
          <a:fontRef idx="minor">
            <a:schemeClr val="dk1"/>
          </a:fontRef>
        </p:style>
        <p:txBody>
          <a:bodyPr rtlCol="0" anchor="t"/>
          <a:lstStyle/>
          <a:p>
            <a:r>
              <a:rPr lang="en-US" sz="2400" dirty="0"/>
              <a:t>String </a:t>
            </a:r>
            <a:r>
              <a:rPr lang="en-US" sz="2400" dirty="0" err="1"/>
              <a:t>tableName</a:t>
            </a:r>
            <a:endParaRPr lang="en-US" sz="2400" dirty="0"/>
          </a:p>
          <a:p>
            <a:endParaRPr lang="en-US" sz="2400" dirty="0"/>
          </a:p>
          <a:p>
            <a:r>
              <a:rPr lang="en-US" sz="2400" dirty="0"/>
              <a:t>Switch(</a:t>
            </a:r>
            <a:r>
              <a:rPr lang="en-US" sz="2400" dirty="0" err="1"/>
              <a:t>inputParameter</a:t>
            </a:r>
            <a:r>
              <a:rPr lang="en-US" sz="2400" dirty="0"/>
              <a:t>)</a:t>
            </a:r>
          </a:p>
          <a:p>
            <a:r>
              <a:rPr lang="en-US" sz="2400" dirty="0"/>
              <a:t>Case “customers” : </a:t>
            </a:r>
            <a:r>
              <a:rPr lang="en-US" sz="2400" dirty="0" err="1"/>
              <a:t>tableName</a:t>
            </a:r>
            <a:r>
              <a:rPr lang="en-US" sz="2400" dirty="0"/>
              <a:t> = “Customers”</a:t>
            </a:r>
          </a:p>
          <a:p>
            <a:r>
              <a:rPr lang="en-US" sz="2400" dirty="0"/>
              <a:t>Break;</a:t>
            </a:r>
          </a:p>
          <a:p>
            <a:r>
              <a:rPr lang="en-US" sz="2400" dirty="0"/>
              <a:t>Case “products” : </a:t>
            </a:r>
            <a:r>
              <a:rPr lang="en-US" sz="2400" dirty="0" err="1"/>
              <a:t>tableName</a:t>
            </a:r>
            <a:r>
              <a:rPr lang="en-US" sz="2400" dirty="0"/>
              <a:t> = “products”</a:t>
            </a:r>
          </a:p>
          <a:p>
            <a:r>
              <a:rPr lang="en-US" sz="2400" dirty="0"/>
              <a:t>…</a:t>
            </a:r>
          </a:p>
          <a:p>
            <a:r>
              <a:rPr lang="en-US" sz="2400" dirty="0"/>
              <a:t>Default : throw exception</a:t>
            </a:r>
          </a:p>
        </p:txBody>
      </p:sp>
    </p:spTree>
    <p:extLst>
      <p:ext uri="{BB962C8B-B14F-4D97-AF65-F5344CB8AC3E}">
        <p14:creationId xmlns:p14="http://schemas.microsoft.com/office/powerpoint/2010/main" val="13622631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48079-58E5-1849-925A-47DFF9232378}"/>
              </a:ext>
            </a:extLst>
          </p:cNvPr>
          <p:cNvSpPr>
            <a:spLocks noGrp="1"/>
          </p:cNvSpPr>
          <p:nvPr>
            <p:ph type="title"/>
          </p:nvPr>
        </p:nvSpPr>
        <p:spPr>
          <a:xfrm>
            <a:off x="838200" y="136523"/>
            <a:ext cx="10515600" cy="830631"/>
          </a:xfrm>
        </p:spPr>
        <p:txBody>
          <a:bodyPr>
            <a:normAutofit/>
          </a:bodyPr>
          <a:lstStyle/>
          <a:p>
            <a:r>
              <a:rPr lang="en-US" sz="4000" dirty="0"/>
              <a:t>Least Privilege</a:t>
            </a:r>
          </a:p>
        </p:txBody>
      </p:sp>
      <p:sp>
        <p:nvSpPr>
          <p:cNvPr id="3" name="Content Placeholder 2">
            <a:extLst>
              <a:ext uri="{FF2B5EF4-FFF2-40B4-BE49-F238E27FC236}">
                <a16:creationId xmlns:a16="http://schemas.microsoft.com/office/drawing/2014/main" id="{7EAD0BB7-6DC1-FB4E-9C11-17BAF9FFF617}"/>
              </a:ext>
            </a:extLst>
          </p:cNvPr>
          <p:cNvSpPr>
            <a:spLocks noGrp="1"/>
          </p:cNvSpPr>
          <p:nvPr>
            <p:ph idx="1"/>
          </p:nvPr>
        </p:nvSpPr>
        <p:spPr>
          <a:xfrm>
            <a:off x="838200" y="1167842"/>
            <a:ext cx="10515600" cy="3577648"/>
          </a:xfrm>
        </p:spPr>
        <p:txBody>
          <a:bodyPr>
            <a:normAutofit/>
          </a:bodyPr>
          <a:lstStyle/>
          <a:p>
            <a:r>
              <a:rPr lang="en-US" sz="3200" dirty="0"/>
              <a:t>Can create a user for the database that is used by the application</a:t>
            </a:r>
          </a:p>
          <a:p>
            <a:r>
              <a:rPr lang="en-US" sz="3200" dirty="0"/>
              <a:t>Use roles to restrict the operations to a sub-set of what is available</a:t>
            </a:r>
          </a:p>
          <a:p>
            <a:r>
              <a:rPr lang="en-US" sz="3200" dirty="0"/>
              <a:t>Only grant roles that are required</a:t>
            </a:r>
          </a:p>
          <a:p>
            <a:r>
              <a:rPr lang="en-US" sz="3200" dirty="0"/>
              <a:t>Requires database administrator privileges</a:t>
            </a:r>
          </a:p>
        </p:txBody>
      </p:sp>
    </p:spTree>
    <p:extLst>
      <p:ext uri="{BB962C8B-B14F-4D97-AF65-F5344CB8AC3E}">
        <p14:creationId xmlns:p14="http://schemas.microsoft.com/office/powerpoint/2010/main" val="11153469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6B1ABC-3770-694E-B02A-1486974194B0}"/>
              </a:ext>
            </a:extLst>
          </p:cNvPr>
          <p:cNvSpPr>
            <a:spLocks noGrp="1"/>
          </p:cNvSpPr>
          <p:nvPr>
            <p:ph type="title"/>
          </p:nvPr>
        </p:nvSpPr>
        <p:spPr>
          <a:xfrm>
            <a:off x="838200" y="136526"/>
            <a:ext cx="10515600" cy="918551"/>
          </a:xfrm>
        </p:spPr>
        <p:txBody>
          <a:bodyPr>
            <a:normAutofit/>
          </a:bodyPr>
          <a:lstStyle/>
          <a:p>
            <a:r>
              <a:rPr lang="en-US" sz="4000" dirty="0"/>
              <a:t>Error Handling</a:t>
            </a:r>
          </a:p>
        </p:txBody>
      </p:sp>
      <p:sp>
        <p:nvSpPr>
          <p:cNvPr id="3" name="Content Placeholder 2">
            <a:extLst>
              <a:ext uri="{FF2B5EF4-FFF2-40B4-BE49-F238E27FC236}">
                <a16:creationId xmlns:a16="http://schemas.microsoft.com/office/drawing/2014/main" id="{32533597-7C19-6B4A-8E34-58B08EA98E6C}"/>
              </a:ext>
            </a:extLst>
          </p:cNvPr>
          <p:cNvSpPr>
            <a:spLocks noGrp="1"/>
          </p:cNvSpPr>
          <p:nvPr>
            <p:ph idx="1"/>
          </p:nvPr>
        </p:nvSpPr>
        <p:spPr>
          <a:xfrm>
            <a:off x="838200" y="1194086"/>
            <a:ext cx="10515600" cy="4351338"/>
          </a:xfrm>
        </p:spPr>
        <p:txBody>
          <a:bodyPr/>
          <a:lstStyle/>
          <a:p>
            <a:r>
              <a:rPr lang="en-US" sz="3200" dirty="0"/>
              <a:t>Yielding too much information provides hackers with a way to crack the system</a:t>
            </a:r>
          </a:p>
          <a:p>
            <a:r>
              <a:rPr lang="en-US" sz="3200" dirty="0"/>
              <a:t>Ignoring or misinterpreting errors</a:t>
            </a:r>
          </a:p>
          <a:p>
            <a:pPr lvl="1"/>
            <a:r>
              <a:rPr lang="en-US" sz="2800" dirty="0"/>
              <a:t>Leads to vulnerable actions in code</a:t>
            </a:r>
          </a:p>
          <a:p>
            <a:r>
              <a:rPr lang="en-US" sz="3200" dirty="0"/>
              <a:t>Handling wrong or all exceptions</a:t>
            </a:r>
          </a:p>
          <a:p>
            <a:pPr lvl="1"/>
            <a:r>
              <a:rPr lang="en-US" sz="2800" dirty="0"/>
              <a:t>Only handle those that need it</a:t>
            </a:r>
          </a:p>
        </p:txBody>
      </p:sp>
    </p:spTree>
    <p:extLst>
      <p:ext uri="{BB962C8B-B14F-4D97-AF65-F5344CB8AC3E}">
        <p14:creationId xmlns:p14="http://schemas.microsoft.com/office/powerpoint/2010/main" val="33440683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6ED0004-8109-0B4F-920C-87C6395F0F21}"/>
              </a:ext>
            </a:extLst>
          </p:cNvPr>
          <p:cNvSpPr>
            <a:spLocks noGrp="1"/>
          </p:cNvSpPr>
          <p:nvPr>
            <p:ph type="title"/>
          </p:nvPr>
        </p:nvSpPr>
        <p:spPr>
          <a:xfrm>
            <a:off x="838200" y="136523"/>
            <a:ext cx="10515600" cy="1111986"/>
          </a:xfrm>
        </p:spPr>
        <p:txBody>
          <a:bodyPr/>
          <a:lstStyle/>
          <a:p>
            <a:r>
              <a:rPr lang="en-US" sz="4000" dirty="0"/>
              <a:t>Activity</a:t>
            </a:r>
          </a:p>
        </p:txBody>
      </p:sp>
      <p:sp>
        <p:nvSpPr>
          <p:cNvPr id="5" name="Content Placeholder 4">
            <a:extLst>
              <a:ext uri="{FF2B5EF4-FFF2-40B4-BE49-F238E27FC236}">
                <a16:creationId xmlns:a16="http://schemas.microsoft.com/office/drawing/2014/main" id="{8004966B-1951-684F-BC32-FA9A9D94E1F1}"/>
              </a:ext>
            </a:extLst>
          </p:cNvPr>
          <p:cNvSpPr>
            <a:spLocks noGrp="1"/>
          </p:cNvSpPr>
          <p:nvPr>
            <p:ph idx="1"/>
          </p:nvPr>
        </p:nvSpPr>
        <p:spPr>
          <a:xfrm>
            <a:off x="541867" y="1269982"/>
            <a:ext cx="7951502" cy="3660775"/>
          </a:xfrm>
        </p:spPr>
        <p:txBody>
          <a:bodyPr>
            <a:normAutofit/>
          </a:bodyPr>
          <a:lstStyle/>
          <a:p>
            <a:r>
              <a:rPr lang="en-US" sz="3200" dirty="0"/>
              <a:t>Consider your COMP2003 Project</a:t>
            </a:r>
          </a:p>
          <a:p>
            <a:r>
              <a:rPr lang="en-US" sz="3200" dirty="0"/>
              <a:t>Jot down a list of what security features you intend to have in your application</a:t>
            </a:r>
          </a:p>
          <a:p>
            <a:r>
              <a:rPr lang="en-US" sz="3200" dirty="0"/>
              <a:t>What is in your data layer?</a:t>
            </a:r>
          </a:p>
          <a:p>
            <a:r>
              <a:rPr lang="en-US" sz="3200" dirty="0"/>
              <a:t>What will you put into your code layer?</a:t>
            </a:r>
          </a:p>
        </p:txBody>
      </p:sp>
      <p:sp>
        <p:nvSpPr>
          <p:cNvPr id="6" name="Oval 5">
            <a:extLst>
              <a:ext uri="{FF2B5EF4-FFF2-40B4-BE49-F238E27FC236}">
                <a16:creationId xmlns:a16="http://schemas.microsoft.com/office/drawing/2014/main" id="{FDE0412C-EB9D-814A-B6EC-5B4A4932F02F}"/>
              </a:ext>
            </a:extLst>
          </p:cNvPr>
          <p:cNvSpPr/>
          <p:nvPr/>
        </p:nvSpPr>
        <p:spPr>
          <a:xfrm>
            <a:off x="10193867" y="5147733"/>
            <a:ext cx="1456266" cy="1253067"/>
          </a:xfrm>
          <a:prstGeom prst="ellipse">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a:t>10</a:t>
            </a:r>
          </a:p>
        </p:txBody>
      </p:sp>
    </p:spTree>
    <p:extLst>
      <p:ext uri="{BB962C8B-B14F-4D97-AF65-F5344CB8AC3E}">
        <p14:creationId xmlns:p14="http://schemas.microsoft.com/office/powerpoint/2010/main" val="18989702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AA245-C16B-FA43-A9A3-5A0DF4936E7E}"/>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375B47D4-D20D-A44D-BCE5-2D31A0707819}"/>
              </a:ext>
            </a:extLst>
          </p:cNvPr>
          <p:cNvSpPr>
            <a:spLocks noGrp="1"/>
          </p:cNvSpPr>
          <p:nvPr>
            <p:ph idx="1"/>
          </p:nvPr>
        </p:nvSpPr>
        <p:spPr/>
        <p:txBody>
          <a:bodyPr/>
          <a:lstStyle/>
          <a:p>
            <a:r>
              <a:rPr lang="en-US" dirty="0"/>
              <a:t>Security</a:t>
            </a:r>
          </a:p>
          <a:p>
            <a:r>
              <a:rPr lang="en-US" dirty="0"/>
              <a:t>Ethics</a:t>
            </a:r>
          </a:p>
          <a:p>
            <a:r>
              <a:rPr lang="en-US" dirty="0"/>
              <a:t>Privacy</a:t>
            </a:r>
          </a:p>
        </p:txBody>
      </p:sp>
    </p:spTree>
    <p:extLst>
      <p:ext uri="{BB962C8B-B14F-4D97-AF65-F5344CB8AC3E}">
        <p14:creationId xmlns:p14="http://schemas.microsoft.com/office/powerpoint/2010/main" val="42559851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b="0" dirty="0" smtClean="0"/>
              <a:t>Gambling </a:t>
            </a:r>
            <a:r>
              <a:rPr lang="en-GB" b="0" dirty="0"/>
              <a:t>companies benefit from learning records </a:t>
            </a:r>
            <a:r>
              <a:rPr lang="en-GB" b="0" dirty="0" smtClean="0"/>
              <a:t>database</a:t>
            </a:r>
            <a:endParaRPr lang="en-GB" dirty="0"/>
          </a:p>
        </p:txBody>
      </p:sp>
      <p:sp>
        <p:nvSpPr>
          <p:cNvPr id="3" name="Content Placeholder 2"/>
          <p:cNvSpPr>
            <a:spLocks noGrp="1"/>
          </p:cNvSpPr>
          <p:nvPr>
            <p:ph idx="1"/>
          </p:nvPr>
        </p:nvSpPr>
        <p:spPr/>
        <p:txBody>
          <a:bodyPr/>
          <a:lstStyle/>
          <a:p>
            <a:pPr marL="0" indent="0">
              <a:buNone/>
            </a:pPr>
            <a:r>
              <a:rPr lang="en-GB" dirty="0"/>
              <a:t>Information Commissioner's office </a:t>
            </a:r>
            <a:r>
              <a:rPr lang="en-GB" dirty="0" smtClean="0"/>
              <a:t>has fined Company </a:t>
            </a:r>
            <a:r>
              <a:rPr lang="en-GB" dirty="0"/>
              <a:t>for accessing </a:t>
            </a:r>
            <a:r>
              <a:rPr lang="en-GB" dirty="0" smtClean="0"/>
              <a:t>school </a:t>
            </a:r>
            <a:r>
              <a:rPr lang="en-GB" dirty="0"/>
              <a:t>data (learning records service database </a:t>
            </a:r>
            <a:r>
              <a:rPr lang="en-GB" dirty="0" smtClean="0"/>
              <a:t>- LRS) to </a:t>
            </a:r>
            <a:r>
              <a:rPr lang="en-GB" dirty="0"/>
              <a:t>check whether people are over 18 because they didn't want them to go on to gambling </a:t>
            </a:r>
            <a:r>
              <a:rPr lang="en-GB" dirty="0" smtClean="0"/>
              <a:t>websites</a:t>
            </a:r>
            <a:endParaRPr lang="en-GB" dirty="0" smtClean="0">
              <a:hlinkClick r:id="rId2"/>
            </a:endParaRPr>
          </a:p>
          <a:p>
            <a:pPr marL="0" indent="0">
              <a:buNone/>
            </a:pPr>
            <a:endParaRPr lang="en-GB" dirty="0">
              <a:hlinkClick r:id="rId2"/>
            </a:endParaRPr>
          </a:p>
          <a:p>
            <a:pPr marL="0" indent="0">
              <a:buNone/>
            </a:pPr>
            <a:r>
              <a:rPr lang="en-GB" dirty="0" smtClean="0">
                <a:hlinkClick r:id="rId2"/>
              </a:rPr>
              <a:t>https</a:t>
            </a:r>
            <a:r>
              <a:rPr lang="en-GB" dirty="0">
                <a:hlinkClick r:id="rId2"/>
              </a:rPr>
              <a:t>://ico.org.uk/about-the-ico/media-centre/news-and-blogs/2022/11/department-for-education-warned-after-gambling-companies-benefit-from-learning-records-database</a:t>
            </a:r>
            <a:r>
              <a:rPr lang="en-GB" dirty="0" smtClean="0">
                <a:hlinkClick r:id="rId2"/>
              </a:rPr>
              <a:t>/</a:t>
            </a:r>
            <a:endParaRPr lang="en-GB" dirty="0" smtClean="0"/>
          </a:p>
        </p:txBody>
      </p:sp>
    </p:spTree>
    <p:extLst>
      <p:ext uri="{BB962C8B-B14F-4D97-AF65-F5344CB8AC3E}">
        <p14:creationId xmlns:p14="http://schemas.microsoft.com/office/powerpoint/2010/main" val="12733425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BA698-730C-B641-954A-13ACF83BD113}"/>
              </a:ext>
            </a:extLst>
          </p:cNvPr>
          <p:cNvSpPr>
            <a:spLocks noGrp="1"/>
          </p:cNvSpPr>
          <p:nvPr>
            <p:ph type="title"/>
          </p:nvPr>
        </p:nvSpPr>
        <p:spPr>
          <a:xfrm>
            <a:off x="838200" y="136525"/>
            <a:ext cx="10515600" cy="1059230"/>
          </a:xfrm>
        </p:spPr>
        <p:txBody>
          <a:bodyPr>
            <a:normAutofit/>
          </a:bodyPr>
          <a:lstStyle/>
          <a:p>
            <a:r>
              <a:rPr lang="en-US" sz="4000" dirty="0"/>
              <a:t>Verifiable Credentials</a:t>
            </a:r>
          </a:p>
        </p:txBody>
      </p:sp>
      <p:sp>
        <p:nvSpPr>
          <p:cNvPr id="3" name="Content Placeholder 2">
            <a:extLst>
              <a:ext uri="{FF2B5EF4-FFF2-40B4-BE49-F238E27FC236}">
                <a16:creationId xmlns:a16="http://schemas.microsoft.com/office/drawing/2014/main" id="{F305B036-BB37-2F4B-A83D-A66DC2EA8535}"/>
              </a:ext>
            </a:extLst>
          </p:cNvPr>
          <p:cNvSpPr>
            <a:spLocks noGrp="1"/>
          </p:cNvSpPr>
          <p:nvPr>
            <p:ph idx="1"/>
          </p:nvPr>
        </p:nvSpPr>
        <p:spPr>
          <a:xfrm>
            <a:off x="838200" y="1214337"/>
            <a:ext cx="10515600" cy="4557589"/>
          </a:xfrm>
        </p:spPr>
        <p:txBody>
          <a:bodyPr>
            <a:normAutofit/>
          </a:bodyPr>
          <a:lstStyle/>
          <a:p>
            <a:r>
              <a:rPr lang="en-US" sz="3200" dirty="0"/>
              <a:t>Difficult to express digital credentials in same way as physical (drivers license, passport </a:t>
            </a:r>
            <a:r>
              <a:rPr lang="en-US" sz="3200" dirty="0" err="1"/>
              <a:t>etc</a:t>
            </a:r>
            <a:r>
              <a:rPr lang="en-US" sz="3200" dirty="0"/>
              <a:t>)</a:t>
            </a:r>
          </a:p>
          <a:p>
            <a:r>
              <a:rPr lang="en-US" sz="3200" dirty="0"/>
              <a:t>W3C have a spec to outline a standard way of expressing credentials</a:t>
            </a:r>
          </a:p>
          <a:p>
            <a:r>
              <a:rPr lang="en-US" sz="3200" dirty="0"/>
              <a:t>Cryptographically secure, privacy respecting and machine verifiable</a:t>
            </a:r>
          </a:p>
          <a:p>
            <a:r>
              <a:rPr lang="en-US" sz="3200" dirty="0"/>
              <a:t>Pattern : “Triangle of Trust”</a:t>
            </a:r>
          </a:p>
          <a:p>
            <a:r>
              <a:rPr lang="en-US" sz="3200" dirty="0"/>
              <a:t>https://www.w3.org/TR/vc-data-model</a:t>
            </a:r>
            <a:r>
              <a:rPr lang="en-US" sz="3200" dirty="0" smtClean="0"/>
              <a:t>/</a:t>
            </a:r>
            <a:endParaRPr lang="en-US" sz="3200" dirty="0"/>
          </a:p>
        </p:txBody>
      </p:sp>
    </p:spTree>
    <p:extLst>
      <p:ext uri="{BB962C8B-B14F-4D97-AF65-F5344CB8AC3E}">
        <p14:creationId xmlns:p14="http://schemas.microsoft.com/office/powerpoint/2010/main" val="20661455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0C1504-928C-F941-8B39-9538C1F45ED2}"/>
              </a:ext>
            </a:extLst>
          </p:cNvPr>
          <p:cNvSpPr>
            <a:spLocks noGrp="1"/>
          </p:cNvSpPr>
          <p:nvPr>
            <p:ph type="title"/>
          </p:nvPr>
        </p:nvSpPr>
        <p:spPr>
          <a:xfrm>
            <a:off x="838200" y="136525"/>
            <a:ext cx="10515600" cy="928782"/>
          </a:xfrm>
        </p:spPr>
        <p:txBody>
          <a:bodyPr>
            <a:normAutofit/>
          </a:bodyPr>
          <a:lstStyle/>
          <a:p>
            <a:r>
              <a:rPr lang="en-US" sz="4000" dirty="0"/>
              <a:t>Personal Data</a:t>
            </a:r>
          </a:p>
        </p:txBody>
      </p:sp>
      <p:sp>
        <p:nvSpPr>
          <p:cNvPr id="3" name="Content Placeholder 2">
            <a:extLst>
              <a:ext uri="{FF2B5EF4-FFF2-40B4-BE49-F238E27FC236}">
                <a16:creationId xmlns:a16="http://schemas.microsoft.com/office/drawing/2014/main" id="{C61CFA2F-8D25-1149-88AC-0C043212FB85}"/>
              </a:ext>
            </a:extLst>
          </p:cNvPr>
          <p:cNvSpPr>
            <a:spLocks noGrp="1"/>
          </p:cNvSpPr>
          <p:nvPr>
            <p:ph idx="1"/>
          </p:nvPr>
        </p:nvSpPr>
        <p:spPr>
          <a:xfrm>
            <a:off x="1406648" y="1601233"/>
            <a:ext cx="3041424" cy="3953436"/>
          </a:xfrm>
        </p:spPr>
        <p:txBody>
          <a:bodyPr>
            <a:normAutofit/>
          </a:bodyPr>
          <a:lstStyle/>
          <a:p>
            <a:r>
              <a:rPr lang="en-US" sz="3200" dirty="0"/>
              <a:t>Stuff we buy</a:t>
            </a:r>
          </a:p>
          <a:p>
            <a:r>
              <a:rPr lang="en-US" sz="3200" dirty="0"/>
              <a:t>Where we go</a:t>
            </a:r>
          </a:p>
          <a:p>
            <a:r>
              <a:rPr lang="en-US" sz="3200" dirty="0"/>
              <a:t>Our interests</a:t>
            </a:r>
          </a:p>
        </p:txBody>
      </p:sp>
      <p:sp>
        <p:nvSpPr>
          <p:cNvPr id="4" name="Rounded Rectangular Callout 3">
            <a:extLst>
              <a:ext uri="{FF2B5EF4-FFF2-40B4-BE49-F238E27FC236}">
                <a16:creationId xmlns:a16="http://schemas.microsoft.com/office/drawing/2014/main" id="{2E741B0A-2CB6-7446-912D-7B725910473F}"/>
              </a:ext>
            </a:extLst>
          </p:cNvPr>
          <p:cNvSpPr/>
          <p:nvPr/>
        </p:nvSpPr>
        <p:spPr>
          <a:xfrm>
            <a:off x="5352423" y="439617"/>
            <a:ext cx="4952161" cy="2927321"/>
          </a:xfrm>
          <a:prstGeom prst="wedgeRoundRectCallout">
            <a:avLst>
              <a:gd name="adj1" fmla="val -62031"/>
              <a:gd name="adj2" fmla="val 657"/>
              <a:gd name="adj3" fmla="val 16667"/>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2400" dirty="0"/>
              <a:t>Data used by </a:t>
            </a:r>
            <a:r>
              <a:rPr lang="en-US" sz="2400" dirty="0" err="1"/>
              <a:t>organisations</a:t>
            </a:r>
            <a:r>
              <a:rPr lang="en-US" sz="2400" dirty="0"/>
              <a:t> to manage employees, customers, potential customers and to deliver services</a:t>
            </a:r>
          </a:p>
          <a:p>
            <a:pPr algn="ctr"/>
            <a:endParaRPr lang="en-US" sz="2400" dirty="0"/>
          </a:p>
          <a:p>
            <a:pPr algn="ctr"/>
            <a:r>
              <a:rPr lang="en-US" sz="2400" dirty="0"/>
              <a:t>Google and Facebook use it to deliver targeted advertising</a:t>
            </a:r>
          </a:p>
        </p:txBody>
      </p:sp>
      <p:sp>
        <p:nvSpPr>
          <p:cNvPr id="5" name="Rounded Rectangular Callout 4">
            <a:extLst>
              <a:ext uri="{FF2B5EF4-FFF2-40B4-BE49-F238E27FC236}">
                <a16:creationId xmlns:a16="http://schemas.microsoft.com/office/drawing/2014/main" id="{D39568C4-74C9-CC4A-83A3-347C21006506}"/>
              </a:ext>
            </a:extLst>
          </p:cNvPr>
          <p:cNvSpPr/>
          <p:nvPr/>
        </p:nvSpPr>
        <p:spPr>
          <a:xfrm>
            <a:off x="4034204" y="3819669"/>
            <a:ext cx="4359729" cy="2160494"/>
          </a:xfrm>
          <a:prstGeom prst="wedgeRoundRectCallout">
            <a:avLst>
              <a:gd name="adj1" fmla="val -59035"/>
              <a:gd name="adj2" fmla="val -51975"/>
              <a:gd name="adj3" fmla="val 16667"/>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2400" dirty="0"/>
              <a:t>But we could use it to track our progress towards important goals, understand our own behavior better, make better decisions</a:t>
            </a:r>
          </a:p>
        </p:txBody>
      </p:sp>
    </p:spTree>
    <p:extLst>
      <p:ext uri="{BB962C8B-B14F-4D97-AF65-F5344CB8AC3E}">
        <p14:creationId xmlns:p14="http://schemas.microsoft.com/office/powerpoint/2010/main" val="29859177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365DF-478A-7142-BB58-5F39F5AC3EDC}"/>
              </a:ext>
            </a:extLst>
          </p:cNvPr>
          <p:cNvSpPr>
            <a:spLocks noGrp="1"/>
          </p:cNvSpPr>
          <p:nvPr>
            <p:ph type="title"/>
          </p:nvPr>
        </p:nvSpPr>
        <p:spPr>
          <a:xfrm>
            <a:off x="838200" y="171691"/>
            <a:ext cx="10515600" cy="856215"/>
          </a:xfrm>
        </p:spPr>
        <p:txBody>
          <a:bodyPr>
            <a:normAutofit/>
          </a:bodyPr>
          <a:lstStyle/>
          <a:p>
            <a:r>
              <a:rPr lang="en-US" sz="4000" dirty="0"/>
              <a:t>Solid</a:t>
            </a:r>
          </a:p>
        </p:txBody>
      </p:sp>
      <p:pic>
        <p:nvPicPr>
          <p:cNvPr id="5" name="Content Placeholder 4" descr="Tim Berners-Lee">
            <a:extLst>
              <a:ext uri="{FF2B5EF4-FFF2-40B4-BE49-F238E27FC236}">
                <a16:creationId xmlns:a16="http://schemas.microsoft.com/office/drawing/2014/main" id="{8C03DC46-C34E-A046-935E-AC66F1BA969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2377" y="1656057"/>
            <a:ext cx="4467512" cy="3795174"/>
          </a:xfrm>
        </p:spPr>
      </p:pic>
      <p:sp>
        <p:nvSpPr>
          <p:cNvPr id="6" name="TextBox 5">
            <a:extLst>
              <a:ext uri="{FF2B5EF4-FFF2-40B4-BE49-F238E27FC236}">
                <a16:creationId xmlns:a16="http://schemas.microsoft.com/office/drawing/2014/main" id="{EE0A1B66-8443-DF47-B93F-E032CC2A9BFD}"/>
              </a:ext>
            </a:extLst>
          </p:cNvPr>
          <p:cNvSpPr txBox="1"/>
          <p:nvPr/>
        </p:nvSpPr>
        <p:spPr>
          <a:xfrm>
            <a:off x="6338049" y="183843"/>
            <a:ext cx="5461228" cy="6186309"/>
          </a:xfrm>
          <a:prstGeom prst="rect">
            <a:avLst/>
          </a:prstGeom>
          <a:noFill/>
        </p:spPr>
        <p:txBody>
          <a:bodyPr wrap="square" rtlCol="0">
            <a:spAutoFit/>
          </a:bodyPr>
          <a:lstStyle/>
          <a:p>
            <a:r>
              <a:rPr lang="en-US" sz="2800" dirty="0">
                <a:solidFill>
                  <a:schemeClr val="bg1"/>
                </a:solidFill>
              </a:rPr>
              <a:t>This man’s vision has already changed the world</a:t>
            </a:r>
          </a:p>
          <a:p>
            <a:pPr marL="285750" indent="-285750">
              <a:buFontTx/>
              <a:buChar char="-"/>
            </a:pPr>
            <a:endParaRPr lang="en-US" sz="2000" dirty="0">
              <a:solidFill>
                <a:schemeClr val="bg1"/>
              </a:solidFill>
            </a:endParaRPr>
          </a:p>
          <a:p>
            <a:r>
              <a:rPr lang="en-US" sz="2800" dirty="0">
                <a:solidFill>
                  <a:schemeClr val="bg1"/>
                </a:solidFill>
              </a:rPr>
              <a:t>His next ambition is that the user controls their own </a:t>
            </a:r>
            <a:r>
              <a:rPr lang="en-US" sz="2800" dirty="0" smtClean="0">
                <a:solidFill>
                  <a:schemeClr val="bg1"/>
                </a:solidFill>
              </a:rPr>
              <a:t>data</a:t>
            </a:r>
            <a:endParaRPr lang="en-US" sz="2800" dirty="0">
              <a:solidFill>
                <a:schemeClr val="bg1"/>
              </a:solidFill>
            </a:endParaRPr>
          </a:p>
          <a:p>
            <a:endParaRPr lang="en-US" sz="2000" dirty="0">
              <a:solidFill>
                <a:schemeClr val="bg1"/>
              </a:solidFill>
            </a:endParaRPr>
          </a:p>
          <a:p>
            <a:r>
              <a:rPr lang="en-US" sz="2800" dirty="0">
                <a:solidFill>
                  <a:schemeClr val="bg1"/>
                </a:solidFill>
                <a:hlinkClick r:id="rId3">
                  <a:extLst>
                    <a:ext uri="{A12FA001-AC4F-418D-AE19-62706E023703}">
                      <ahyp:hlinkClr xmlns:ahyp="http://schemas.microsoft.com/office/drawing/2018/hyperlinkcolor" xmlns="" val="tx"/>
                    </a:ext>
                  </a:extLst>
                </a:hlinkClick>
              </a:rPr>
              <a:t>https://solid.inrupt.com/</a:t>
            </a:r>
            <a:endParaRPr lang="en-US" sz="2800" dirty="0">
              <a:solidFill>
                <a:schemeClr val="bg1"/>
              </a:solidFill>
            </a:endParaRPr>
          </a:p>
          <a:p>
            <a:endParaRPr lang="en-US" sz="2000" dirty="0">
              <a:solidFill>
                <a:schemeClr val="bg1"/>
              </a:solidFill>
            </a:endParaRPr>
          </a:p>
          <a:p>
            <a:r>
              <a:rPr lang="en-US" sz="2800" dirty="0">
                <a:solidFill>
                  <a:schemeClr val="bg1"/>
                </a:solidFill>
              </a:rPr>
              <a:t>Solid POD’s – Personal Online Data storage runs over basic web technologies – HTTP/REST/HTML</a:t>
            </a:r>
          </a:p>
          <a:p>
            <a:endParaRPr lang="en-US" sz="2000" dirty="0">
              <a:solidFill>
                <a:schemeClr val="bg1"/>
              </a:solidFill>
            </a:endParaRPr>
          </a:p>
          <a:p>
            <a:r>
              <a:rPr lang="en-US" sz="2800" dirty="0">
                <a:solidFill>
                  <a:schemeClr val="bg1"/>
                </a:solidFill>
              </a:rPr>
              <a:t>Uses the </a:t>
            </a:r>
            <a:r>
              <a:rPr lang="en-US" sz="2800" dirty="0" err="1">
                <a:solidFill>
                  <a:schemeClr val="bg1"/>
                </a:solidFill>
              </a:rPr>
              <a:t>WebID</a:t>
            </a:r>
            <a:r>
              <a:rPr lang="en-US" sz="2800" dirty="0">
                <a:solidFill>
                  <a:schemeClr val="bg1"/>
                </a:solidFill>
              </a:rPr>
              <a:t> Identity </a:t>
            </a:r>
            <a:r>
              <a:rPr lang="en-US" sz="2800" dirty="0" smtClean="0">
                <a:solidFill>
                  <a:schemeClr val="bg1"/>
                </a:solidFill>
              </a:rPr>
              <a:t>specification</a:t>
            </a:r>
            <a:endParaRPr lang="en-US" sz="2800" dirty="0">
              <a:solidFill>
                <a:schemeClr val="bg1"/>
              </a:solidFill>
            </a:endParaRPr>
          </a:p>
        </p:txBody>
      </p:sp>
      <p:pic>
        <p:nvPicPr>
          <p:cNvPr id="8" name="Picture 7" descr="Solid icon">
            <a:extLst>
              <a:ext uri="{FF2B5EF4-FFF2-40B4-BE49-F238E27FC236}">
                <a16:creationId xmlns:a16="http://schemas.microsoft.com/office/drawing/2014/main" id="{9E842BA6-ED99-6F49-A69A-839B72E275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52494" y="553571"/>
            <a:ext cx="812800" cy="762000"/>
          </a:xfrm>
          <a:prstGeom prst="rect">
            <a:avLst/>
          </a:prstGeom>
        </p:spPr>
      </p:pic>
    </p:spTree>
    <p:extLst>
      <p:ext uri="{BB962C8B-B14F-4D97-AF65-F5344CB8AC3E}">
        <p14:creationId xmlns:p14="http://schemas.microsoft.com/office/powerpoint/2010/main" val="11790423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7605B-0C75-5949-9191-D3F63469ACBF}"/>
              </a:ext>
            </a:extLst>
          </p:cNvPr>
          <p:cNvSpPr>
            <a:spLocks noGrp="1"/>
          </p:cNvSpPr>
          <p:nvPr>
            <p:ph type="title"/>
          </p:nvPr>
        </p:nvSpPr>
        <p:spPr>
          <a:xfrm>
            <a:off x="838200" y="86158"/>
            <a:ext cx="10515600" cy="967727"/>
          </a:xfrm>
        </p:spPr>
        <p:txBody>
          <a:bodyPr/>
          <a:lstStyle/>
          <a:p>
            <a:r>
              <a:rPr lang="en-US" dirty="0"/>
              <a:t>Ethics</a:t>
            </a:r>
          </a:p>
        </p:txBody>
      </p:sp>
      <p:sp>
        <p:nvSpPr>
          <p:cNvPr id="3" name="Content Placeholder 2">
            <a:extLst>
              <a:ext uri="{FF2B5EF4-FFF2-40B4-BE49-F238E27FC236}">
                <a16:creationId xmlns:a16="http://schemas.microsoft.com/office/drawing/2014/main" id="{B6197CA3-64C8-4540-B14D-655007CD0850}"/>
              </a:ext>
            </a:extLst>
          </p:cNvPr>
          <p:cNvSpPr>
            <a:spLocks noGrp="1"/>
          </p:cNvSpPr>
          <p:nvPr>
            <p:ph idx="1"/>
          </p:nvPr>
        </p:nvSpPr>
        <p:spPr>
          <a:xfrm>
            <a:off x="838200" y="1005453"/>
            <a:ext cx="10515600" cy="5147373"/>
          </a:xfrm>
        </p:spPr>
        <p:txBody>
          <a:bodyPr>
            <a:normAutofit/>
          </a:bodyPr>
          <a:lstStyle/>
          <a:p>
            <a:r>
              <a:rPr lang="en-US" sz="3200" dirty="0"/>
              <a:t>A way of behaving that has integrity and honesty</a:t>
            </a:r>
          </a:p>
          <a:p>
            <a:r>
              <a:rPr lang="en-US" sz="3200" dirty="0"/>
              <a:t>BCS Code of Conduct</a:t>
            </a:r>
          </a:p>
          <a:p>
            <a:pPr lvl="1"/>
            <a:r>
              <a:rPr lang="en-US" dirty="0"/>
              <a:t>Foundation of profession, commitment to working for public interest</a:t>
            </a:r>
          </a:p>
          <a:p>
            <a:r>
              <a:rPr lang="en-US" sz="3200" dirty="0"/>
              <a:t>ACM code of ethics</a:t>
            </a:r>
          </a:p>
          <a:p>
            <a:pPr lvl="1"/>
            <a:r>
              <a:rPr lang="en-US" dirty="0"/>
              <a:t>“Computing professional’s actions to change the world”</a:t>
            </a:r>
          </a:p>
          <a:p>
            <a:pPr lvl="1"/>
            <a:r>
              <a:rPr lang="en-US" dirty="0"/>
              <a:t>Therefore must behave responsibly</a:t>
            </a:r>
          </a:p>
          <a:p>
            <a:r>
              <a:rPr lang="en-US" sz="3200" dirty="0"/>
              <a:t>Why do we need this?</a:t>
            </a:r>
          </a:p>
          <a:p>
            <a:pPr lvl="1"/>
            <a:r>
              <a:rPr lang="en-US" dirty="0"/>
              <a:t>There will be some of you sadly who are discriminated against or targeted</a:t>
            </a:r>
          </a:p>
          <a:p>
            <a:pPr lvl="1"/>
            <a:r>
              <a:rPr lang="en-US" dirty="0"/>
              <a:t>Make sure the applications you design/create/implement do not allow that to happen</a:t>
            </a:r>
          </a:p>
          <a:p>
            <a:pPr marL="0" indent="0">
              <a:buNone/>
            </a:pPr>
            <a:endParaRPr lang="en-US" dirty="0"/>
          </a:p>
        </p:txBody>
      </p:sp>
    </p:spTree>
    <p:extLst>
      <p:ext uri="{BB962C8B-B14F-4D97-AF65-F5344CB8AC3E}">
        <p14:creationId xmlns:p14="http://schemas.microsoft.com/office/powerpoint/2010/main" val="35148752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4B066-0537-B948-9B99-EA1417D26F0B}"/>
              </a:ext>
            </a:extLst>
          </p:cNvPr>
          <p:cNvSpPr>
            <a:spLocks noGrp="1"/>
          </p:cNvSpPr>
          <p:nvPr>
            <p:ph type="title"/>
          </p:nvPr>
        </p:nvSpPr>
        <p:spPr>
          <a:xfrm>
            <a:off x="838200" y="101655"/>
            <a:ext cx="10515600" cy="735253"/>
          </a:xfrm>
        </p:spPr>
        <p:txBody>
          <a:bodyPr/>
          <a:lstStyle/>
          <a:p>
            <a:r>
              <a:rPr lang="en-US" dirty="0"/>
              <a:t>Privacy</a:t>
            </a:r>
          </a:p>
        </p:txBody>
      </p:sp>
      <p:sp>
        <p:nvSpPr>
          <p:cNvPr id="3" name="Content Placeholder 2">
            <a:extLst>
              <a:ext uri="{FF2B5EF4-FFF2-40B4-BE49-F238E27FC236}">
                <a16:creationId xmlns:a16="http://schemas.microsoft.com/office/drawing/2014/main" id="{FCC91333-B61C-E940-B764-FADE309E2F84}"/>
              </a:ext>
            </a:extLst>
          </p:cNvPr>
          <p:cNvSpPr>
            <a:spLocks noGrp="1"/>
          </p:cNvSpPr>
          <p:nvPr>
            <p:ph idx="1"/>
          </p:nvPr>
        </p:nvSpPr>
        <p:spPr>
          <a:xfrm>
            <a:off x="838200" y="1044820"/>
            <a:ext cx="10604500" cy="4583526"/>
          </a:xfrm>
        </p:spPr>
        <p:txBody>
          <a:bodyPr>
            <a:normAutofit/>
          </a:bodyPr>
          <a:lstStyle/>
          <a:p>
            <a:r>
              <a:rPr lang="en-US" sz="3200" dirty="0"/>
              <a:t>Definition: someone’s right to keep their personal matters and relationships secret [Cambridge English Dictionary]</a:t>
            </a:r>
          </a:p>
          <a:p>
            <a:r>
              <a:rPr lang="en-US" sz="3200" dirty="0"/>
              <a:t>The right to be left alone, or freedom from interference or intrusion [IAPP]</a:t>
            </a:r>
          </a:p>
          <a:p>
            <a:r>
              <a:rPr lang="en-US" sz="3200" dirty="0"/>
              <a:t>A multi-dimensional concept</a:t>
            </a:r>
          </a:p>
          <a:p>
            <a:r>
              <a:rPr lang="en-US" sz="3200" dirty="0"/>
              <a:t>Information Privacy is the right to have some control over how your personal information is collected and </a:t>
            </a:r>
            <a:r>
              <a:rPr lang="en-US" sz="3200" dirty="0" smtClean="0"/>
              <a:t>used</a:t>
            </a:r>
            <a:endParaRPr lang="en-US" sz="3200" dirty="0"/>
          </a:p>
        </p:txBody>
      </p:sp>
    </p:spTree>
    <p:extLst>
      <p:ext uri="{BB962C8B-B14F-4D97-AF65-F5344CB8AC3E}">
        <p14:creationId xmlns:p14="http://schemas.microsoft.com/office/powerpoint/2010/main" val="10734904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B998F-98B0-8349-A2E4-E503D0808414}"/>
              </a:ext>
            </a:extLst>
          </p:cNvPr>
          <p:cNvSpPr>
            <a:spLocks noGrp="1"/>
          </p:cNvSpPr>
          <p:nvPr>
            <p:ph type="title"/>
          </p:nvPr>
        </p:nvSpPr>
        <p:spPr>
          <a:xfrm>
            <a:off x="838200" y="70659"/>
            <a:ext cx="10515600" cy="921233"/>
          </a:xfrm>
        </p:spPr>
        <p:txBody>
          <a:bodyPr>
            <a:normAutofit/>
          </a:bodyPr>
          <a:lstStyle/>
          <a:p>
            <a:r>
              <a:rPr lang="en-US" sz="4000" dirty="0"/>
              <a:t>Technology</a:t>
            </a:r>
          </a:p>
        </p:txBody>
      </p:sp>
      <p:sp>
        <p:nvSpPr>
          <p:cNvPr id="3" name="Content Placeholder 2">
            <a:extLst>
              <a:ext uri="{FF2B5EF4-FFF2-40B4-BE49-F238E27FC236}">
                <a16:creationId xmlns:a16="http://schemas.microsoft.com/office/drawing/2014/main" id="{B44F9A46-2941-C645-8DE8-CF0971E9EB4E}"/>
              </a:ext>
            </a:extLst>
          </p:cNvPr>
          <p:cNvSpPr>
            <a:spLocks noGrp="1"/>
          </p:cNvSpPr>
          <p:nvPr>
            <p:ph idx="1"/>
          </p:nvPr>
        </p:nvSpPr>
        <p:spPr>
          <a:xfrm>
            <a:off x="838200" y="1143702"/>
            <a:ext cx="10515600" cy="4351338"/>
          </a:xfrm>
        </p:spPr>
        <p:txBody>
          <a:bodyPr>
            <a:normAutofit/>
          </a:bodyPr>
          <a:lstStyle/>
          <a:p>
            <a:r>
              <a:rPr lang="en-US" sz="3200" dirty="0"/>
              <a:t>Need to account for different architectures</a:t>
            </a:r>
          </a:p>
          <a:p>
            <a:pPr lvl="1"/>
            <a:r>
              <a:rPr lang="en-US" sz="2800" dirty="0"/>
              <a:t>Cloud</a:t>
            </a:r>
          </a:p>
          <a:p>
            <a:pPr lvl="1"/>
            <a:r>
              <a:rPr lang="en-US" sz="2800" dirty="0"/>
              <a:t>Server</a:t>
            </a:r>
          </a:p>
          <a:p>
            <a:r>
              <a:rPr lang="en-US" sz="3200" dirty="0"/>
              <a:t>Layers of hardware</a:t>
            </a:r>
          </a:p>
          <a:p>
            <a:pPr lvl="1"/>
            <a:r>
              <a:rPr lang="en-US" sz="2800" dirty="0"/>
              <a:t>Where are backups stored?</a:t>
            </a:r>
          </a:p>
          <a:p>
            <a:r>
              <a:rPr lang="en-US" sz="3200" dirty="0"/>
              <a:t>Software</a:t>
            </a:r>
          </a:p>
          <a:p>
            <a:pPr lvl="1"/>
            <a:r>
              <a:rPr lang="en-US" sz="2800" dirty="0"/>
              <a:t>What is processing or storing that data?</a:t>
            </a:r>
          </a:p>
          <a:p>
            <a:r>
              <a:rPr lang="en-US" sz="3200" dirty="0"/>
              <a:t>Design of application carried out by developers</a:t>
            </a:r>
          </a:p>
        </p:txBody>
      </p:sp>
    </p:spTree>
    <p:extLst>
      <p:ext uri="{BB962C8B-B14F-4D97-AF65-F5344CB8AC3E}">
        <p14:creationId xmlns:p14="http://schemas.microsoft.com/office/powerpoint/2010/main" val="8117883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2FBA5-52D0-1642-BBD4-1C93F01EC593}"/>
              </a:ext>
            </a:extLst>
          </p:cNvPr>
          <p:cNvSpPr>
            <a:spLocks noGrp="1"/>
          </p:cNvSpPr>
          <p:nvPr>
            <p:ph type="title"/>
          </p:nvPr>
        </p:nvSpPr>
        <p:spPr>
          <a:xfrm>
            <a:off x="838200" y="86156"/>
            <a:ext cx="11188700" cy="1091715"/>
          </a:xfrm>
        </p:spPr>
        <p:txBody>
          <a:bodyPr>
            <a:normAutofit/>
          </a:bodyPr>
          <a:lstStyle/>
          <a:p>
            <a:r>
              <a:rPr lang="en-US" sz="4000" dirty="0"/>
              <a:t>Modern life </a:t>
            </a:r>
            <a:r>
              <a:rPr lang="en-US" sz="4000" dirty="0" smtClean="0"/>
              <a:t>(</a:t>
            </a:r>
            <a:r>
              <a:rPr lang="en-US" sz="4000" dirty="0"/>
              <a:t>according to </a:t>
            </a:r>
            <a:r>
              <a:rPr lang="en-US" sz="4000" dirty="0" err="1"/>
              <a:t>Ofcom</a:t>
            </a:r>
            <a:r>
              <a:rPr lang="en-US" sz="4000" dirty="0"/>
              <a:t>)</a:t>
            </a:r>
          </a:p>
        </p:txBody>
      </p:sp>
      <p:sp>
        <p:nvSpPr>
          <p:cNvPr id="3" name="Content Placeholder 2">
            <a:extLst>
              <a:ext uri="{FF2B5EF4-FFF2-40B4-BE49-F238E27FC236}">
                <a16:creationId xmlns:a16="http://schemas.microsoft.com/office/drawing/2014/main" id="{54A2F772-F9EB-AA4A-8634-81DD38BB1659}"/>
              </a:ext>
            </a:extLst>
          </p:cNvPr>
          <p:cNvSpPr>
            <a:spLocks noGrp="1"/>
          </p:cNvSpPr>
          <p:nvPr>
            <p:ph idx="1"/>
          </p:nvPr>
        </p:nvSpPr>
        <p:spPr>
          <a:xfrm>
            <a:off x="469900" y="1179245"/>
            <a:ext cx="10706099" cy="4167672"/>
          </a:xfrm>
        </p:spPr>
        <p:txBody>
          <a:bodyPr>
            <a:noAutofit/>
          </a:bodyPr>
          <a:lstStyle/>
          <a:p>
            <a:r>
              <a:rPr lang="en-US" sz="3200" dirty="0"/>
              <a:t>Half of households in UK have a smart </a:t>
            </a:r>
            <a:r>
              <a:rPr lang="en-US" sz="3200" dirty="0" smtClean="0"/>
              <a:t>speaker</a:t>
            </a:r>
            <a:endParaRPr lang="en-US" sz="3200" dirty="0"/>
          </a:p>
          <a:p>
            <a:r>
              <a:rPr lang="en-US" sz="3200" dirty="0"/>
              <a:t>¾ households have a connected or smart TV</a:t>
            </a:r>
          </a:p>
          <a:p>
            <a:r>
              <a:rPr lang="en-US" sz="3200" dirty="0"/>
              <a:t>People using more data</a:t>
            </a:r>
          </a:p>
          <a:p>
            <a:pPr lvl="1"/>
            <a:r>
              <a:rPr lang="en-US" sz="3200" dirty="0"/>
              <a:t>Growth in data usage is online video (NSS)</a:t>
            </a:r>
          </a:p>
          <a:p>
            <a:pPr lvl="1"/>
            <a:r>
              <a:rPr lang="en-US" sz="3200" dirty="0"/>
              <a:t>Voice calls made an unexpected comeback during pandemic</a:t>
            </a:r>
          </a:p>
          <a:p>
            <a:r>
              <a:rPr lang="en-US" sz="3200" dirty="0"/>
              <a:t>Email, web-based messaging and social networking are dominant forms of communication</a:t>
            </a:r>
          </a:p>
        </p:txBody>
      </p:sp>
      <p:sp>
        <p:nvSpPr>
          <p:cNvPr id="4" name="TextBox 3">
            <a:extLst>
              <a:ext uri="{FF2B5EF4-FFF2-40B4-BE49-F238E27FC236}">
                <a16:creationId xmlns:a16="http://schemas.microsoft.com/office/drawing/2014/main" id="{AEF292E4-5B49-BF47-BAA2-BA19E2D8EE32}"/>
              </a:ext>
            </a:extLst>
          </p:cNvPr>
          <p:cNvSpPr txBox="1"/>
          <p:nvPr/>
        </p:nvSpPr>
        <p:spPr>
          <a:xfrm>
            <a:off x="3561317" y="5846544"/>
            <a:ext cx="8465583" cy="830997"/>
          </a:xfrm>
          <a:prstGeom prst="rect">
            <a:avLst/>
          </a:prstGeom>
          <a:noFill/>
        </p:spPr>
        <p:txBody>
          <a:bodyPr wrap="square" rtlCol="0">
            <a:spAutoFit/>
          </a:bodyPr>
          <a:lstStyle/>
          <a:p>
            <a:r>
              <a:rPr lang="en-GB" sz="2400" dirty="0">
                <a:solidFill>
                  <a:schemeClr val="bg1"/>
                </a:solidFill>
              </a:rPr>
              <a:t>https://www.ofcom.org.uk/__data/assets/pdf_file/0034/264778/Communications-Market-Report-2023.pdf</a:t>
            </a:r>
            <a:endParaRPr lang="en-US" sz="2400" dirty="0">
              <a:solidFill>
                <a:schemeClr val="bg1"/>
              </a:solidFill>
            </a:endParaRPr>
          </a:p>
        </p:txBody>
      </p:sp>
    </p:spTree>
    <p:extLst>
      <p:ext uri="{BB962C8B-B14F-4D97-AF65-F5344CB8AC3E}">
        <p14:creationId xmlns:p14="http://schemas.microsoft.com/office/powerpoint/2010/main" val="402923904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F4531-5C46-274F-AAEC-1EAA8C5887D6}"/>
              </a:ext>
            </a:extLst>
          </p:cNvPr>
          <p:cNvSpPr>
            <a:spLocks noGrp="1"/>
          </p:cNvSpPr>
          <p:nvPr>
            <p:ph type="title"/>
          </p:nvPr>
        </p:nvSpPr>
        <p:spPr>
          <a:xfrm>
            <a:off x="838200" y="101653"/>
            <a:ext cx="10515600" cy="797249"/>
          </a:xfrm>
        </p:spPr>
        <p:txBody>
          <a:bodyPr/>
          <a:lstStyle/>
          <a:p>
            <a:r>
              <a:rPr lang="en-US" sz="4000" dirty="0" err="1"/>
              <a:t>IoT</a:t>
            </a:r>
            <a:endParaRPr lang="en-US" sz="4000" dirty="0"/>
          </a:p>
        </p:txBody>
      </p:sp>
      <p:sp>
        <p:nvSpPr>
          <p:cNvPr id="3" name="Content Placeholder 2">
            <a:extLst>
              <a:ext uri="{FF2B5EF4-FFF2-40B4-BE49-F238E27FC236}">
                <a16:creationId xmlns:a16="http://schemas.microsoft.com/office/drawing/2014/main" id="{EC258DEE-BBCE-7041-BD1B-7E8ABC4F5BC5}"/>
              </a:ext>
            </a:extLst>
          </p:cNvPr>
          <p:cNvSpPr>
            <a:spLocks noGrp="1"/>
          </p:cNvSpPr>
          <p:nvPr>
            <p:ph idx="1"/>
          </p:nvPr>
        </p:nvSpPr>
        <p:spPr>
          <a:xfrm>
            <a:off x="673100" y="2541826"/>
            <a:ext cx="11061699" cy="3813390"/>
          </a:xfrm>
        </p:spPr>
        <p:txBody>
          <a:bodyPr>
            <a:normAutofit/>
          </a:bodyPr>
          <a:lstStyle/>
          <a:p>
            <a:pPr>
              <a:spcBef>
                <a:spcPts val="600"/>
              </a:spcBef>
            </a:pPr>
            <a:r>
              <a:rPr lang="en-US" sz="3200" b="1" dirty="0"/>
              <a:t>Internet of Things </a:t>
            </a:r>
            <a:r>
              <a:rPr lang="en-US" sz="3200" dirty="0"/>
              <a:t>promises (often) embedded devices that offer us the ability to control everything</a:t>
            </a:r>
          </a:p>
          <a:p>
            <a:pPr>
              <a:spcBef>
                <a:spcPts val="600"/>
              </a:spcBef>
            </a:pPr>
            <a:r>
              <a:rPr lang="en-US" sz="3200" dirty="0"/>
              <a:t>Sensors, mobile devices, TVs, vehicles, dishwashers, </a:t>
            </a:r>
            <a:r>
              <a:rPr lang="en-US" sz="3200" dirty="0" smtClean="0"/>
              <a:t>ovens</a:t>
            </a:r>
            <a:endParaRPr lang="en-US" sz="2800" dirty="0"/>
          </a:p>
          <a:p>
            <a:pPr>
              <a:spcBef>
                <a:spcPts val="600"/>
              </a:spcBef>
            </a:pPr>
            <a:r>
              <a:rPr lang="en-US" sz="3200" dirty="0"/>
              <a:t>Provides a large amount of personalized data</a:t>
            </a:r>
          </a:p>
          <a:p>
            <a:pPr>
              <a:spcBef>
                <a:spcPts val="600"/>
              </a:spcBef>
            </a:pPr>
            <a:r>
              <a:rPr lang="en-US" sz="3200" dirty="0"/>
              <a:t>Now combine that with other records</a:t>
            </a:r>
          </a:p>
        </p:txBody>
      </p:sp>
      <p:sp>
        <p:nvSpPr>
          <p:cNvPr id="4" name="Rounded Rectangular Callout 3">
            <a:extLst>
              <a:ext uri="{FF2B5EF4-FFF2-40B4-BE49-F238E27FC236}">
                <a16:creationId xmlns:a16="http://schemas.microsoft.com/office/drawing/2014/main" id="{3820AF46-0756-B945-9C67-A16ECDA52F67}"/>
              </a:ext>
            </a:extLst>
          </p:cNvPr>
          <p:cNvSpPr/>
          <p:nvPr/>
        </p:nvSpPr>
        <p:spPr>
          <a:xfrm>
            <a:off x="7826403" y="125485"/>
            <a:ext cx="3908396" cy="1992087"/>
          </a:xfrm>
          <a:prstGeom prst="wedgeRoundRectCallout">
            <a:avLst>
              <a:gd name="adj1" fmla="val -11482"/>
              <a:gd name="adj2" fmla="val 65707"/>
              <a:gd name="adj3" fmla="val 16667"/>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2400" dirty="0"/>
              <a:t>How often you wash</a:t>
            </a:r>
          </a:p>
          <a:p>
            <a:pPr algn="ctr"/>
            <a:r>
              <a:rPr lang="en-US" sz="2400" dirty="0"/>
              <a:t>Cook</a:t>
            </a:r>
          </a:p>
          <a:p>
            <a:pPr algn="ctr"/>
            <a:r>
              <a:rPr lang="en-US" sz="2400" dirty="0"/>
              <a:t>Move around your house</a:t>
            </a:r>
          </a:p>
          <a:p>
            <a:pPr algn="ctr"/>
            <a:r>
              <a:rPr lang="en-US" sz="2400" dirty="0"/>
              <a:t>When you come home</a:t>
            </a:r>
          </a:p>
        </p:txBody>
      </p:sp>
      <p:pic>
        <p:nvPicPr>
          <p:cNvPr id="6" name="Picture 5" descr="Motion sensors">
            <a:extLst>
              <a:ext uri="{FF2B5EF4-FFF2-40B4-BE49-F238E27FC236}">
                <a16:creationId xmlns:a16="http://schemas.microsoft.com/office/drawing/2014/main" id="{73563B71-406E-A74F-B1CE-C97073CF08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10680" y="157843"/>
            <a:ext cx="3794267" cy="2321991"/>
          </a:xfrm>
          <a:prstGeom prst="rect">
            <a:avLst/>
          </a:prstGeom>
        </p:spPr>
      </p:pic>
    </p:spTree>
    <p:extLst>
      <p:ext uri="{BB962C8B-B14F-4D97-AF65-F5344CB8AC3E}">
        <p14:creationId xmlns:p14="http://schemas.microsoft.com/office/powerpoint/2010/main" val="2892329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222AB-F1D3-8F4B-8A6F-14FF773450BC}"/>
              </a:ext>
            </a:extLst>
          </p:cNvPr>
          <p:cNvSpPr>
            <a:spLocks noGrp="1"/>
          </p:cNvSpPr>
          <p:nvPr>
            <p:ph type="title"/>
          </p:nvPr>
        </p:nvSpPr>
        <p:spPr>
          <a:xfrm>
            <a:off x="838200" y="132654"/>
            <a:ext cx="10515600" cy="1138208"/>
          </a:xfrm>
        </p:spPr>
        <p:txBody>
          <a:bodyPr/>
          <a:lstStyle/>
          <a:p>
            <a:r>
              <a:rPr lang="en-US" dirty="0"/>
              <a:t>Legal Compliance</a:t>
            </a:r>
          </a:p>
        </p:txBody>
      </p:sp>
      <p:sp>
        <p:nvSpPr>
          <p:cNvPr id="3" name="Content Placeholder 2">
            <a:extLst>
              <a:ext uri="{FF2B5EF4-FFF2-40B4-BE49-F238E27FC236}">
                <a16:creationId xmlns:a16="http://schemas.microsoft.com/office/drawing/2014/main" id="{C3D04F9D-FA7D-FF48-86AF-00C2BEED9786}"/>
              </a:ext>
            </a:extLst>
          </p:cNvPr>
          <p:cNvSpPr>
            <a:spLocks noGrp="1"/>
          </p:cNvSpPr>
          <p:nvPr>
            <p:ph idx="1"/>
          </p:nvPr>
        </p:nvSpPr>
        <p:spPr>
          <a:xfrm>
            <a:off x="838200" y="1283186"/>
            <a:ext cx="10515600" cy="4351338"/>
          </a:xfrm>
        </p:spPr>
        <p:txBody>
          <a:bodyPr/>
          <a:lstStyle/>
          <a:p>
            <a:r>
              <a:rPr lang="en-US" sz="3200" dirty="0"/>
              <a:t>ISO 29100 Privacy Framework</a:t>
            </a:r>
          </a:p>
          <a:p>
            <a:pPr lvl="1"/>
            <a:r>
              <a:rPr lang="en-US" sz="2800" dirty="0">
                <a:hlinkClick r:id="rId2"/>
              </a:rPr>
              <a:t>https://www.iso.org/standard/45123.html</a:t>
            </a:r>
            <a:endParaRPr lang="en-US" sz="2800" dirty="0"/>
          </a:p>
          <a:p>
            <a:pPr lvl="1"/>
            <a:r>
              <a:rPr lang="en-US" sz="2800" dirty="0"/>
              <a:t>Specifies who is responsible for what</a:t>
            </a:r>
          </a:p>
          <a:p>
            <a:pPr lvl="1"/>
            <a:r>
              <a:rPr lang="en-US" sz="2800" dirty="0"/>
              <a:t>Refers to established privacy principles such as OECD</a:t>
            </a:r>
          </a:p>
          <a:p>
            <a:r>
              <a:rPr lang="en-US" sz="3200" dirty="0"/>
              <a:t>Data Protection Act 2018 – complemented GDPR</a:t>
            </a:r>
          </a:p>
          <a:p>
            <a:r>
              <a:rPr lang="en-US" sz="3200" dirty="0"/>
              <a:t>Computer Misuse Act</a:t>
            </a:r>
          </a:p>
        </p:txBody>
      </p:sp>
    </p:spTree>
    <p:extLst>
      <p:ext uri="{BB962C8B-B14F-4D97-AF65-F5344CB8AC3E}">
        <p14:creationId xmlns:p14="http://schemas.microsoft.com/office/powerpoint/2010/main" val="175803732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9E313-4775-1247-93F3-E842D4AA2C80}"/>
              </a:ext>
            </a:extLst>
          </p:cNvPr>
          <p:cNvSpPr>
            <a:spLocks noGrp="1"/>
          </p:cNvSpPr>
          <p:nvPr>
            <p:ph type="title"/>
          </p:nvPr>
        </p:nvSpPr>
        <p:spPr>
          <a:xfrm>
            <a:off x="838200" y="83770"/>
            <a:ext cx="10515600" cy="1094399"/>
          </a:xfrm>
        </p:spPr>
        <p:txBody>
          <a:bodyPr>
            <a:normAutofit/>
          </a:bodyPr>
          <a:lstStyle/>
          <a:p>
            <a:r>
              <a:rPr lang="en-US" sz="4000" dirty="0"/>
              <a:t>Security Considerations</a:t>
            </a:r>
          </a:p>
        </p:txBody>
      </p:sp>
      <p:sp>
        <p:nvSpPr>
          <p:cNvPr id="3" name="Content Placeholder 2">
            <a:extLst>
              <a:ext uri="{FF2B5EF4-FFF2-40B4-BE49-F238E27FC236}">
                <a16:creationId xmlns:a16="http://schemas.microsoft.com/office/drawing/2014/main" id="{D9CF862D-0AA2-4C40-A033-A688E9DEA7ED}"/>
              </a:ext>
            </a:extLst>
          </p:cNvPr>
          <p:cNvSpPr>
            <a:spLocks noGrp="1"/>
          </p:cNvSpPr>
          <p:nvPr>
            <p:ph idx="1"/>
          </p:nvPr>
        </p:nvSpPr>
        <p:spPr>
          <a:xfrm>
            <a:off x="838200" y="1183336"/>
            <a:ext cx="10515600" cy="4351338"/>
          </a:xfrm>
        </p:spPr>
        <p:txBody>
          <a:bodyPr>
            <a:normAutofit/>
          </a:bodyPr>
          <a:lstStyle/>
          <a:p>
            <a:r>
              <a:rPr lang="en-US" sz="3200" dirty="0"/>
              <a:t>Who should have access?</a:t>
            </a:r>
          </a:p>
          <a:p>
            <a:pPr lvl="1"/>
            <a:r>
              <a:rPr lang="en-US" sz="2800" dirty="0"/>
              <a:t>How will you control that?</a:t>
            </a:r>
          </a:p>
          <a:p>
            <a:r>
              <a:rPr lang="en-US" sz="3200" dirty="0"/>
              <a:t>How confidential is the data?</a:t>
            </a:r>
          </a:p>
          <a:p>
            <a:pPr lvl="1"/>
            <a:r>
              <a:rPr lang="en-US" sz="2800" dirty="0"/>
              <a:t>How </a:t>
            </a:r>
            <a:r>
              <a:rPr lang="en-US" sz="2800" dirty="0" smtClean="0"/>
              <a:t>to </a:t>
            </a:r>
            <a:r>
              <a:rPr lang="en-US" sz="2800" dirty="0"/>
              <a:t>ensure confidentiality?</a:t>
            </a:r>
          </a:p>
          <a:p>
            <a:r>
              <a:rPr lang="en-US" sz="3200" dirty="0"/>
              <a:t>How reliable is the data?</a:t>
            </a:r>
          </a:p>
          <a:p>
            <a:pPr lvl="1"/>
            <a:r>
              <a:rPr lang="en-US" sz="2800" dirty="0"/>
              <a:t>How do you ensure data integrity?</a:t>
            </a:r>
          </a:p>
        </p:txBody>
      </p:sp>
    </p:spTree>
    <p:extLst>
      <p:ext uri="{BB962C8B-B14F-4D97-AF65-F5344CB8AC3E}">
        <p14:creationId xmlns:p14="http://schemas.microsoft.com/office/powerpoint/2010/main" val="39736436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9D56E-1381-3E45-836A-AF0EEBF6CBB7}"/>
              </a:ext>
            </a:extLst>
          </p:cNvPr>
          <p:cNvSpPr>
            <a:spLocks noGrp="1"/>
          </p:cNvSpPr>
          <p:nvPr>
            <p:ph type="title"/>
          </p:nvPr>
        </p:nvSpPr>
        <p:spPr>
          <a:xfrm>
            <a:off x="838200" y="132652"/>
            <a:ext cx="10515600" cy="936731"/>
          </a:xfrm>
        </p:spPr>
        <p:txBody>
          <a:bodyPr/>
          <a:lstStyle/>
          <a:p>
            <a:r>
              <a:rPr lang="en-US" dirty="0"/>
              <a:t>GDPR</a:t>
            </a:r>
          </a:p>
        </p:txBody>
      </p:sp>
      <p:sp>
        <p:nvSpPr>
          <p:cNvPr id="3" name="Content Placeholder 2">
            <a:extLst>
              <a:ext uri="{FF2B5EF4-FFF2-40B4-BE49-F238E27FC236}">
                <a16:creationId xmlns:a16="http://schemas.microsoft.com/office/drawing/2014/main" id="{0F8A1A2B-4B52-F244-A51D-E7C68C18891E}"/>
              </a:ext>
            </a:extLst>
          </p:cNvPr>
          <p:cNvSpPr>
            <a:spLocks noGrp="1"/>
          </p:cNvSpPr>
          <p:nvPr>
            <p:ph idx="1"/>
          </p:nvPr>
        </p:nvSpPr>
        <p:spPr>
          <a:xfrm>
            <a:off x="991892" y="1123170"/>
            <a:ext cx="9980908" cy="3408082"/>
          </a:xfrm>
        </p:spPr>
        <p:txBody>
          <a:bodyPr>
            <a:noAutofit/>
          </a:bodyPr>
          <a:lstStyle/>
          <a:p>
            <a:r>
              <a:rPr lang="en-US" sz="3200" dirty="0"/>
              <a:t>25</a:t>
            </a:r>
            <a:r>
              <a:rPr lang="en-US" sz="3200" baseline="30000" dirty="0"/>
              <a:t>th</a:t>
            </a:r>
            <a:r>
              <a:rPr lang="en-US" sz="3200" dirty="0"/>
              <a:t> May 2018 – </a:t>
            </a:r>
            <a:r>
              <a:rPr lang="en-US" sz="3200" dirty="0" smtClean="0"/>
              <a:t>EU </a:t>
            </a:r>
            <a:r>
              <a:rPr lang="en-US" sz="3200" dirty="0"/>
              <a:t>law replaced all data protection acts in EU countries</a:t>
            </a:r>
          </a:p>
          <a:p>
            <a:r>
              <a:rPr lang="en-US" sz="3200" dirty="0"/>
              <a:t>Applies to every entity that holds or uses European personal data </a:t>
            </a:r>
            <a:r>
              <a:rPr lang="en-US" sz="3200" dirty="0"/>
              <a:t>-</a:t>
            </a:r>
            <a:r>
              <a:rPr lang="en-US" sz="3200" dirty="0" smtClean="0"/>
              <a:t> </a:t>
            </a:r>
            <a:r>
              <a:rPr lang="en-US" sz="3200" dirty="0"/>
              <a:t>inside </a:t>
            </a:r>
            <a:r>
              <a:rPr lang="en-US" sz="3200" dirty="0" smtClean="0"/>
              <a:t>&amp; </a:t>
            </a:r>
            <a:r>
              <a:rPr lang="en-US" sz="3200" dirty="0"/>
              <a:t>outside of Europe</a:t>
            </a:r>
          </a:p>
          <a:p>
            <a:r>
              <a:rPr lang="en-US" sz="3200" dirty="0"/>
              <a:t>Provides support for Data Subject to OWN their data</a:t>
            </a:r>
          </a:p>
          <a:p>
            <a:r>
              <a:rPr lang="en-US" sz="3200" dirty="0"/>
              <a:t>Defines personal data as :</a:t>
            </a:r>
          </a:p>
        </p:txBody>
      </p:sp>
      <p:sp>
        <p:nvSpPr>
          <p:cNvPr id="4" name="Rounded Rectangular Callout 3">
            <a:extLst>
              <a:ext uri="{FF2B5EF4-FFF2-40B4-BE49-F238E27FC236}">
                <a16:creationId xmlns:a16="http://schemas.microsoft.com/office/drawing/2014/main" id="{0C875E67-ECBB-2A46-B7B7-051074A3D7BE}"/>
              </a:ext>
            </a:extLst>
          </p:cNvPr>
          <p:cNvSpPr/>
          <p:nvPr/>
        </p:nvSpPr>
        <p:spPr>
          <a:xfrm>
            <a:off x="1115884" y="4401519"/>
            <a:ext cx="9133668" cy="2440983"/>
          </a:xfrm>
          <a:prstGeom prst="wedgeRoundRectCallout">
            <a:avLst>
              <a:gd name="adj1" fmla="val -17899"/>
              <a:gd name="adj2" fmla="val -61680"/>
              <a:gd name="adj3" fmla="val 16667"/>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2400" dirty="0"/>
              <a:t>Any information relating to an identified or identifiable natural person; an identifiable person is one who can be identified, directly or indirectly in particular by reference to an identification number or to one or more factors specific to his physical, physiological, mental, economic, cultural or social identity</a:t>
            </a:r>
          </a:p>
        </p:txBody>
      </p:sp>
      <p:sp>
        <p:nvSpPr>
          <p:cNvPr id="5" name="Rounded Rectangular Callout 4">
            <a:extLst>
              <a:ext uri="{FF2B5EF4-FFF2-40B4-BE49-F238E27FC236}">
                <a16:creationId xmlns:a16="http://schemas.microsoft.com/office/drawing/2014/main" id="{A92866B2-8223-714E-8CD6-F008E2E74CB3}"/>
              </a:ext>
            </a:extLst>
          </p:cNvPr>
          <p:cNvSpPr/>
          <p:nvPr/>
        </p:nvSpPr>
        <p:spPr>
          <a:xfrm>
            <a:off x="9039573" y="132652"/>
            <a:ext cx="2708142" cy="628003"/>
          </a:xfrm>
          <a:prstGeom prst="wedgeRoundRectCallout">
            <a:avLst>
              <a:gd name="adj1" fmla="val 8154"/>
              <a:gd name="adj2" fmla="val 104794"/>
              <a:gd name="adj3" fmla="val 16667"/>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2000" dirty="0"/>
              <a:t>Yes includes IP and MAC address</a:t>
            </a:r>
          </a:p>
        </p:txBody>
      </p:sp>
    </p:spTree>
    <p:extLst>
      <p:ext uri="{BB962C8B-B14F-4D97-AF65-F5344CB8AC3E}">
        <p14:creationId xmlns:p14="http://schemas.microsoft.com/office/powerpoint/2010/main" val="20825030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CD1A0-73C7-CA4E-88DD-0F2750EF4749}"/>
              </a:ext>
            </a:extLst>
          </p:cNvPr>
          <p:cNvSpPr>
            <a:spLocks noGrp="1"/>
          </p:cNvSpPr>
          <p:nvPr>
            <p:ph type="title"/>
          </p:nvPr>
        </p:nvSpPr>
        <p:spPr>
          <a:xfrm>
            <a:off x="838200" y="148150"/>
            <a:ext cx="10515600" cy="905735"/>
          </a:xfrm>
        </p:spPr>
        <p:txBody>
          <a:bodyPr/>
          <a:lstStyle/>
          <a:p>
            <a:r>
              <a:rPr lang="en-US" dirty="0"/>
              <a:t>GDPR Rights</a:t>
            </a:r>
          </a:p>
        </p:txBody>
      </p:sp>
      <p:sp>
        <p:nvSpPr>
          <p:cNvPr id="3" name="Content Placeholder 2">
            <a:extLst>
              <a:ext uri="{FF2B5EF4-FFF2-40B4-BE49-F238E27FC236}">
                <a16:creationId xmlns:a16="http://schemas.microsoft.com/office/drawing/2014/main" id="{E70201A0-3E14-634A-BD09-BBBF6EAB4A1F}"/>
              </a:ext>
            </a:extLst>
          </p:cNvPr>
          <p:cNvSpPr>
            <a:spLocks noGrp="1"/>
          </p:cNvSpPr>
          <p:nvPr>
            <p:ph idx="1"/>
          </p:nvPr>
        </p:nvSpPr>
        <p:spPr>
          <a:xfrm>
            <a:off x="542441" y="1144747"/>
            <a:ext cx="11313762" cy="5302548"/>
          </a:xfrm>
        </p:spPr>
        <p:txBody>
          <a:bodyPr>
            <a:noAutofit/>
          </a:bodyPr>
          <a:lstStyle/>
          <a:p>
            <a:r>
              <a:rPr lang="en-US" dirty="0"/>
              <a:t>Individuals must </a:t>
            </a:r>
            <a:r>
              <a:rPr lang="en-US" dirty="0" smtClean="0"/>
              <a:t>be </a:t>
            </a:r>
            <a:r>
              <a:rPr lang="en-US" dirty="0"/>
              <a:t>informed when their data is collected </a:t>
            </a:r>
            <a:r>
              <a:rPr lang="en-US" dirty="0" smtClean="0"/>
              <a:t>/ </a:t>
            </a:r>
            <a:r>
              <a:rPr lang="en-US" dirty="0" smtClean="0"/>
              <a:t>processed</a:t>
            </a:r>
            <a:endParaRPr lang="en-US" dirty="0"/>
          </a:p>
          <a:p>
            <a:r>
              <a:rPr lang="en-US" dirty="0"/>
              <a:t>Individuals have </a:t>
            </a:r>
            <a:r>
              <a:rPr lang="en-US" dirty="0" smtClean="0"/>
              <a:t>right </a:t>
            </a:r>
            <a:r>
              <a:rPr lang="en-US" dirty="0"/>
              <a:t>to have ALL their data deleted </a:t>
            </a:r>
            <a:r>
              <a:rPr lang="en-US" dirty="0" smtClean="0"/>
              <a:t>from </a:t>
            </a:r>
            <a:r>
              <a:rPr lang="en-US" dirty="0"/>
              <a:t>records</a:t>
            </a:r>
          </a:p>
          <a:p>
            <a:pPr lvl="1"/>
            <a:r>
              <a:rPr lang="en-US" sz="2800" dirty="0" smtClean="0"/>
              <a:t>if </a:t>
            </a:r>
            <a:r>
              <a:rPr lang="en-US" sz="2800" dirty="0"/>
              <a:t>you have shared that with a third party, the third party must be informed of the deletion</a:t>
            </a:r>
          </a:p>
          <a:p>
            <a:r>
              <a:rPr lang="en-US" dirty="0"/>
              <a:t>Individuals can ask for access to data </a:t>
            </a:r>
            <a:r>
              <a:rPr lang="en-US" dirty="0"/>
              <a:t>&amp;</a:t>
            </a:r>
            <a:r>
              <a:rPr lang="en-US" dirty="0" smtClean="0"/>
              <a:t> information </a:t>
            </a:r>
            <a:r>
              <a:rPr lang="en-US" dirty="0"/>
              <a:t>on why it is being processed</a:t>
            </a:r>
          </a:p>
          <a:p>
            <a:pPr lvl="1"/>
            <a:r>
              <a:rPr lang="en-US" sz="2800" dirty="0"/>
              <a:t>They can block any further processing of their data</a:t>
            </a:r>
          </a:p>
          <a:p>
            <a:r>
              <a:rPr lang="en-US" dirty="0"/>
              <a:t>Inaccurate data must be corrected when asked</a:t>
            </a:r>
          </a:p>
          <a:p>
            <a:r>
              <a:rPr lang="en-US" dirty="0"/>
              <a:t>Automatic decisions </a:t>
            </a:r>
            <a:r>
              <a:rPr lang="en-US" dirty="0"/>
              <a:t>&amp;</a:t>
            </a:r>
            <a:r>
              <a:rPr lang="en-US" dirty="0" smtClean="0"/>
              <a:t> </a:t>
            </a:r>
            <a:r>
              <a:rPr lang="en-US" dirty="0"/>
              <a:t>profiling must have appropriate safeguards</a:t>
            </a:r>
          </a:p>
          <a:p>
            <a:pPr lvl="1"/>
            <a:r>
              <a:rPr lang="en-US" sz="2800" dirty="0"/>
              <a:t>Individuals have </a:t>
            </a:r>
            <a:r>
              <a:rPr lang="en-US" sz="2800" dirty="0" smtClean="0"/>
              <a:t>right </a:t>
            </a:r>
            <a:r>
              <a:rPr lang="en-US" sz="2800" dirty="0"/>
              <a:t>not to be subject to an automatic decision</a:t>
            </a:r>
          </a:p>
        </p:txBody>
      </p:sp>
    </p:spTree>
    <p:extLst>
      <p:ext uri="{BB962C8B-B14F-4D97-AF65-F5344CB8AC3E}">
        <p14:creationId xmlns:p14="http://schemas.microsoft.com/office/powerpoint/2010/main" val="25011948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4DAF0-C41D-D540-A48F-CDC4E609F6CC}"/>
              </a:ext>
            </a:extLst>
          </p:cNvPr>
          <p:cNvSpPr>
            <a:spLocks noGrp="1"/>
          </p:cNvSpPr>
          <p:nvPr>
            <p:ph type="title"/>
          </p:nvPr>
        </p:nvSpPr>
        <p:spPr>
          <a:xfrm>
            <a:off x="838200" y="117153"/>
            <a:ext cx="10515600" cy="1107214"/>
          </a:xfrm>
        </p:spPr>
        <p:txBody>
          <a:bodyPr/>
          <a:lstStyle/>
          <a:p>
            <a:r>
              <a:rPr lang="en-US" dirty="0"/>
              <a:t>GDPR : Consent</a:t>
            </a:r>
          </a:p>
        </p:txBody>
      </p:sp>
      <p:sp>
        <p:nvSpPr>
          <p:cNvPr id="3" name="Content Placeholder 2">
            <a:extLst>
              <a:ext uri="{FF2B5EF4-FFF2-40B4-BE49-F238E27FC236}">
                <a16:creationId xmlns:a16="http://schemas.microsoft.com/office/drawing/2014/main" id="{EE623B51-88C3-5445-AB3C-1052A2257D0F}"/>
              </a:ext>
            </a:extLst>
          </p:cNvPr>
          <p:cNvSpPr>
            <a:spLocks noGrp="1"/>
          </p:cNvSpPr>
          <p:nvPr>
            <p:ph idx="1"/>
          </p:nvPr>
        </p:nvSpPr>
        <p:spPr>
          <a:xfrm>
            <a:off x="685800" y="1242209"/>
            <a:ext cx="10891434" cy="5391066"/>
          </a:xfrm>
        </p:spPr>
        <p:txBody>
          <a:bodyPr>
            <a:normAutofit/>
          </a:bodyPr>
          <a:lstStyle/>
          <a:p>
            <a:pPr>
              <a:spcBef>
                <a:spcPts val="600"/>
              </a:spcBef>
            </a:pPr>
            <a:r>
              <a:rPr lang="en-US" sz="3200" dirty="0"/>
              <a:t>M</a:t>
            </a:r>
            <a:r>
              <a:rPr lang="en-US" sz="3200" dirty="0" smtClean="0"/>
              <a:t>ust </a:t>
            </a:r>
            <a:r>
              <a:rPr lang="en-US" sz="3200" dirty="0"/>
              <a:t>be a clear </a:t>
            </a:r>
            <a:r>
              <a:rPr lang="en-US" sz="3200" dirty="0"/>
              <a:t>&amp;</a:t>
            </a:r>
            <a:r>
              <a:rPr lang="en-US" sz="3200" dirty="0" smtClean="0"/>
              <a:t> </a:t>
            </a:r>
            <a:r>
              <a:rPr lang="en-US" sz="3200" dirty="0"/>
              <a:t>positive affirmation that consent has been given</a:t>
            </a:r>
          </a:p>
          <a:p>
            <a:pPr>
              <a:spcBef>
                <a:spcPts val="600"/>
              </a:spcBef>
            </a:pPr>
            <a:r>
              <a:rPr lang="en-US" sz="3200" dirty="0"/>
              <a:t>Positive opt-in boxes – not opt </a:t>
            </a:r>
            <a:r>
              <a:rPr lang="en-US" sz="3200" dirty="0" smtClean="0"/>
              <a:t>out</a:t>
            </a:r>
          </a:p>
          <a:p>
            <a:pPr lvl="1">
              <a:spcBef>
                <a:spcPts val="600"/>
              </a:spcBef>
            </a:pPr>
            <a:r>
              <a:rPr lang="en-US" sz="2800" dirty="0" smtClean="0"/>
              <a:t>Consent </a:t>
            </a:r>
            <a:r>
              <a:rPr lang="en-US" sz="2800" dirty="0"/>
              <a:t>by implicit acceptance is not allowed</a:t>
            </a:r>
          </a:p>
          <a:p>
            <a:pPr>
              <a:spcBef>
                <a:spcPts val="600"/>
              </a:spcBef>
            </a:pPr>
            <a:r>
              <a:rPr lang="en-US" sz="3200" dirty="0"/>
              <a:t>Purpose of why data collected must be provided </a:t>
            </a:r>
            <a:r>
              <a:rPr lang="en-US" sz="3200" dirty="0"/>
              <a:t>&amp;</a:t>
            </a:r>
            <a:r>
              <a:rPr lang="en-US" sz="3200" dirty="0" smtClean="0"/>
              <a:t> </a:t>
            </a:r>
            <a:r>
              <a:rPr lang="en-US" sz="3200" dirty="0"/>
              <a:t>only minimum data required to be collected</a:t>
            </a:r>
          </a:p>
          <a:p>
            <a:pPr>
              <a:spcBef>
                <a:spcPts val="600"/>
              </a:spcBef>
            </a:pPr>
            <a:r>
              <a:rPr lang="en-US" sz="3200" dirty="0"/>
              <a:t>Data </a:t>
            </a:r>
            <a:r>
              <a:rPr lang="en-US" sz="3200" u="sng" dirty="0"/>
              <a:t>must</a:t>
            </a:r>
            <a:r>
              <a:rPr lang="en-US" sz="3200" dirty="0"/>
              <a:t> be confidentially </a:t>
            </a:r>
            <a:r>
              <a:rPr lang="en-US" sz="3200" dirty="0"/>
              <a:t>&amp;</a:t>
            </a:r>
            <a:r>
              <a:rPr lang="en-US" sz="3200" dirty="0" smtClean="0"/>
              <a:t> </a:t>
            </a:r>
            <a:r>
              <a:rPr lang="en-US" sz="3200" dirty="0"/>
              <a:t>securely stored </a:t>
            </a:r>
            <a:r>
              <a:rPr lang="en-US" sz="3200" dirty="0"/>
              <a:t>&amp;</a:t>
            </a:r>
            <a:r>
              <a:rPr lang="en-US" sz="3200" dirty="0" smtClean="0"/>
              <a:t> has </a:t>
            </a:r>
            <a:r>
              <a:rPr lang="en-US" sz="3200" dirty="0"/>
              <a:t>an expiry date</a:t>
            </a:r>
          </a:p>
          <a:p>
            <a:pPr>
              <a:spcBef>
                <a:spcPts val="600"/>
              </a:spcBef>
            </a:pPr>
            <a:r>
              <a:rPr lang="en-US" sz="3200" dirty="0"/>
              <a:t>Data </a:t>
            </a:r>
            <a:r>
              <a:rPr lang="en-US" sz="3200" u="sng" dirty="0"/>
              <a:t>must</a:t>
            </a:r>
            <a:r>
              <a:rPr lang="en-US" sz="3200" dirty="0"/>
              <a:t> be accurate </a:t>
            </a:r>
            <a:r>
              <a:rPr lang="en-US" sz="3200" dirty="0"/>
              <a:t>&amp;</a:t>
            </a:r>
            <a:r>
              <a:rPr lang="en-US" sz="3200" dirty="0" smtClean="0"/>
              <a:t> </a:t>
            </a:r>
            <a:r>
              <a:rPr lang="en-US" sz="3200" dirty="0"/>
              <a:t>correct</a:t>
            </a:r>
          </a:p>
        </p:txBody>
      </p:sp>
    </p:spTree>
    <p:extLst>
      <p:ext uri="{BB962C8B-B14F-4D97-AF65-F5344CB8AC3E}">
        <p14:creationId xmlns:p14="http://schemas.microsoft.com/office/powerpoint/2010/main" val="21894226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9D939-2DCA-8C4E-ABC4-9EB36E5F2096}"/>
              </a:ext>
            </a:extLst>
          </p:cNvPr>
          <p:cNvSpPr>
            <a:spLocks noGrp="1"/>
          </p:cNvSpPr>
          <p:nvPr>
            <p:ph type="title"/>
          </p:nvPr>
        </p:nvSpPr>
        <p:spPr>
          <a:xfrm>
            <a:off x="838200" y="86160"/>
            <a:ext cx="10515600" cy="967725"/>
          </a:xfrm>
        </p:spPr>
        <p:txBody>
          <a:bodyPr/>
          <a:lstStyle/>
          <a:p>
            <a:r>
              <a:rPr lang="en-US" dirty="0"/>
              <a:t>GDPR : Privacy by design</a:t>
            </a:r>
          </a:p>
        </p:txBody>
      </p:sp>
      <p:sp>
        <p:nvSpPr>
          <p:cNvPr id="3" name="Content Placeholder 2">
            <a:extLst>
              <a:ext uri="{FF2B5EF4-FFF2-40B4-BE49-F238E27FC236}">
                <a16:creationId xmlns:a16="http://schemas.microsoft.com/office/drawing/2014/main" id="{6CD70BFE-D75C-E340-8F0C-E2C10040736E}"/>
              </a:ext>
            </a:extLst>
          </p:cNvPr>
          <p:cNvSpPr>
            <a:spLocks noGrp="1"/>
          </p:cNvSpPr>
          <p:nvPr>
            <p:ph idx="1"/>
          </p:nvPr>
        </p:nvSpPr>
        <p:spPr>
          <a:xfrm>
            <a:off x="838200" y="1128204"/>
            <a:ext cx="10515600" cy="4351338"/>
          </a:xfrm>
        </p:spPr>
        <p:txBody>
          <a:bodyPr>
            <a:normAutofit/>
          </a:bodyPr>
          <a:lstStyle/>
          <a:p>
            <a:r>
              <a:rPr lang="en-US" sz="3200" dirty="0"/>
              <a:t>Only collect the necessary data</a:t>
            </a:r>
          </a:p>
          <a:p>
            <a:r>
              <a:rPr lang="en-US" sz="3200" dirty="0"/>
              <a:t>Carry out an impact assessment on the individuals</a:t>
            </a:r>
          </a:p>
          <a:p>
            <a:r>
              <a:rPr lang="en-US" sz="3200" dirty="0"/>
              <a:t>Review your policies</a:t>
            </a:r>
          </a:p>
          <a:p>
            <a:r>
              <a:rPr lang="en-US" sz="3200" dirty="0"/>
              <a:t>Limit the processing of the data only to the purpose it was collected for</a:t>
            </a:r>
          </a:p>
          <a:p>
            <a:r>
              <a:rPr lang="en-US" sz="3200" dirty="0"/>
              <a:t>Limit who can have access to that data</a:t>
            </a:r>
          </a:p>
          <a:p>
            <a:r>
              <a:rPr lang="en-US" sz="3200" dirty="0"/>
              <a:t>Audit the record keeping processes</a:t>
            </a:r>
          </a:p>
        </p:txBody>
      </p:sp>
    </p:spTree>
    <p:extLst>
      <p:ext uri="{BB962C8B-B14F-4D97-AF65-F5344CB8AC3E}">
        <p14:creationId xmlns:p14="http://schemas.microsoft.com/office/powerpoint/2010/main" val="6546754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9299E-5115-944A-AD64-03AC8A56E67A}"/>
              </a:ext>
            </a:extLst>
          </p:cNvPr>
          <p:cNvSpPr>
            <a:spLocks noGrp="1"/>
          </p:cNvSpPr>
          <p:nvPr>
            <p:ph type="title"/>
          </p:nvPr>
        </p:nvSpPr>
        <p:spPr>
          <a:xfrm>
            <a:off x="838200" y="117148"/>
            <a:ext cx="10515600" cy="1076221"/>
          </a:xfrm>
        </p:spPr>
        <p:txBody>
          <a:bodyPr/>
          <a:lstStyle/>
          <a:p>
            <a:r>
              <a:rPr lang="en-US" dirty="0"/>
              <a:t>Privacy Impact Assessment</a:t>
            </a:r>
          </a:p>
        </p:txBody>
      </p:sp>
      <p:sp>
        <p:nvSpPr>
          <p:cNvPr id="3" name="Content Placeholder 2">
            <a:extLst>
              <a:ext uri="{FF2B5EF4-FFF2-40B4-BE49-F238E27FC236}">
                <a16:creationId xmlns:a16="http://schemas.microsoft.com/office/drawing/2014/main" id="{1D315D41-03F0-E949-BE26-80252415F8F9}"/>
              </a:ext>
            </a:extLst>
          </p:cNvPr>
          <p:cNvSpPr>
            <a:spLocks noGrp="1"/>
          </p:cNvSpPr>
          <p:nvPr>
            <p:ph idx="1"/>
          </p:nvPr>
        </p:nvSpPr>
        <p:spPr>
          <a:xfrm>
            <a:off x="984590" y="1224707"/>
            <a:ext cx="9047163" cy="4835129"/>
          </a:xfrm>
        </p:spPr>
        <p:txBody>
          <a:bodyPr>
            <a:normAutofit/>
          </a:bodyPr>
          <a:lstStyle/>
          <a:p>
            <a:r>
              <a:rPr lang="en-US" sz="3200" dirty="0"/>
              <a:t>Identify entry points</a:t>
            </a:r>
          </a:p>
          <a:p>
            <a:r>
              <a:rPr lang="en-US" sz="3200" dirty="0"/>
              <a:t>Purpose necessity</a:t>
            </a:r>
          </a:p>
          <a:p>
            <a:r>
              <a:rPr lang="en-US" sz="3200" dirty="0"/>
              <a:t>Accountability boundaries</a:t>
            </a:r>
          </a:p>
          <a:p>
            <a:r>
              <a:rPr lang="en-US" sz="3200" dirty="0"/>
              <a:t>Personal data lifecycle</a:t>
            </a:r>
          </a:p>
          <a:p>
            <a:r>
              <a:rPr lang="en-US" sz="3200" dirty="0"/>
              <a:t>Use mapping</a:t>
            </a:r>
          </a:p>
          <a:p>
            <a:r>
              <a:rPr lang="en-US" sz="3200" dirty="0"/>
              <a:t>Privacy risk assessment</a:t>
            </a:r>
          </a:p>
          <a:p>
            <a:r>
              <a:rPr lang="en-US" sz="3200" dirty="0"/>
              <a:t>Legal compliance</a:t>
            </a:r>
          </a:p>
        </p:txBody>
      </p:sp>
      <p:sp>
        <p:nvSpPr>
          <p:cNvPr id="4" name="Rounded Rectangular Callout 3">
            <a:extLst>
              <a:ext uri="{FF2B5EF4-FFF2-40B4-BE49-F238E27FC236}">
                <a16:creationId xmlns:a16="http://schemas.microsoft.com/office/drawing/2014/main" id="{BF020FB3-421A-8A4D-8816-2588347194EC}"/>
              </a:ext>
            </a:extLst>
          </p:cNvPr>
          <p:cNvSpPr/>
          <p:nvPr/>
        </p:nvSpPr>
        <p:spPr>
          <a:xfrm>
            <a:off x="6594928" y="1193372"/>
            <a:ext cx="4083403" cy="1394014"/>
          </a:xfrm>
          <a:prstGeom prst="wedgeRoundRectCallout">
            <a:avLst>
              <a:gd name="adj1" fmla="val -71337"/>
              <a:gd name="adj2" fmla="val 94572"/>
              <a:gd name="adj3" fmla="val 16667"/>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2400" dirty="0"/>
              <a:t>Document when it is created, amended, destroyed.  Is it shared?  Is it backed up?</a:t>
            </a:r>
          </a:p>
        </p:txBody>
      </p:sp>
      <p:sp>
        <p:nvSpPr>
          <p:cNvPr id="5" name="Rounded Rectangular Callout 4">
            <a:extLst>
              <a:ext uri="{FF2B5EF4-FFF2-40B4-BE49-F238E27FC236}">
                <a16:creationId xmlns:a16="http://schemas.microsoft.com/office/drawing/2014/main" id="{6D06588C-EE49-0B41-87A8-504ACF268EDF}"/>
              </a:ext>
            </a:extLst>
          </p:cNvPr>
          <p:cNvSpPr/>
          <p:nvPr/>
        </p:nvSpPr>
        <p:spPr>
          <a:xfrm>
            <a:off x="6843487" y="3813459"/>
            <a:ext cx="3188266" cy="898026"/>
          </a:xfrm>
          <a:prstGeom prst="wedgeRoundRectCallout">
            <a:avLst>
              <a:gd name="adj1" fmla="val -72161"/>
              <a:gd name="adj2" fmla="val 8039"/>
              <a:gd name="adj3" fmla="val 16667"/>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2400" dirty="0"/>
              <a:t>Potential harm to Data Subject</a:t>
            </a:r>
          </a:p>
        </p:txBody>
      </p:sp>
    </p:spTree>
    <p:extLst>
      <p:ext uri="{BB962C8B-B14F-4D97-AF65-F5344CB8AC3E}">
        <p14:creationId xmlns:p14="http://schemas.microsoft.com/office/powerpoint/2010/main" val="10898215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79395-A83D-3F43-86A0-A597FD46EE96}"/>
              </a:ext>
            </a:extLst>
          </p:cNvPr>
          <p:cNvSpPr>
            <a:spLocks noGrp="1"/>
          </p:cNvSpPr>
          <p:nvPr>
            <p:ph type="title"/>
          </p:nvPr>
        </p:nvSpPr>
        <p:spPr>
          <a:xfrm>
            <a:off x="838200" y="86158"/>
            <a:ext cx="10515600" cy="983225"/>
          </a:xfrm>
        </p:spPr>
        <p:txBody>
          <a:bodyPr/>
          <a:lstStyle/>
          <a:p>
            <a:r>
              <a:rPr lang="en-US" dirty="0"/>
              <a:t>APIs</a:t>
            </a:r>
          </a:p>
        </p:txBody>
      </p:sp>
      <p:sp>
        <p:nvSpPr>
          <p:cNvPr id="3" name="Content Placeholder 2">
            <a:extLst>
              <a:ext uri="{FF2B5EF4-FFF2-40B4-BE49-F238E27FC236}">
                <a16:creationId xmlns:a16="http://schemas.microsoft.com/office/drawing/2014/main" id="{A914F621-0869-CB46-8AA7-8372D3F4AF3C}"/>
              </a:ext>
            </a:extLst>
          </p:cNvPr>
          <p:cNvSpPr>
            <a:spLocks noGrp="1"/>
          </p:cNvSpPr>
          <p:nvPr>
            <p:ph idx="1"/>
          </p:nvPr>
        </p:nvSpPr>
        <p:spPr>
          <a:xfrm>
            <a:off x="685801" y="946454"/>
            <a:ext cx="10395488" cy="5593833"/>
          </a:xfrm>
        </p:spPr>
        <p:txBody>
          <a:bodyPr>
            <a:normAutofit/>
          </a:bodyPr>
          <a:lstStyle/>
          <a:p>
            <a:r>
              <a:rPr lang="en-US" sz="3200" dirty="0"/>
              <a:t>API’s provide access to core data within a business</a:t>
            </a:r>
          </a:p>
          <a:p>
            <a:r>
              <a:rPr lang="en-US" sz="3200" dirty="0"/>
              <a:t>Access to core data can be sold or bring enhanced value to the business</a:t>
            </a:r>
          </a:p>
          <a:p>
            <a:pPr lvl="1"/>
            <a:r>
              <a:rPr lang="en-US" sz="2800" dirty="0"/>
              <a:t>Other people write the apps</a:t>
            </a:r>
          </a:p>
          <a:p>
            <a:r>
              <a:rPr lang="en-US" sz="3200" dirty="0"/>
              <a:t>Controlling that data is the issue</a:t>
            </a:r>
          </a:p>
          <a:p>
            <a:r>
              <a:rPr lang="en-GB" u="sng" dirty="0">
                <a:solidFill>
                  <a:srgbClr val="777775"/>
                </a:solidFill>
                <a:hlinkClick r:id="rId2"/>
              </a:rPr>
              <a:t>wolframalpha.com/facebook</a:t>
            </a:r>
            <a:endParaRPr lang="en-GB" dirty="0">
              <a:solidFill>
                <a:srgbClr val="777775"/>
              </a:solidFill>
            </a:endParaRPr>
          </a:p>
          <a:p>
            <a:pPr lvl="1"/>
            <a:r>
              <a:rPr lang="en-US" sz="2800" dirty="0"/>
              <a:t>Depreciated API from </a:t>
            </a:r>
            <a:r>
              <a:rPr lang="en-US" sz="2800" dirty="0" err="1"/>
              <a:t>facebook</a:t>
            </a:r>
            <a:r>
              <a:rPr lang="en-US" sz="2800" dirty="0"/>
              <a:t> </a:t>
            </a:r>
          </a:p>
          <a:p>
            <a:r>
              <a:rPr lang="en-US" sz="3200" dirty="0"/>
              <a:t>API Developers must now ensure they comply</a:t>
            </a:r>
          </a:p>
          <a:p>
            <a:pPr lvl="1"/>
            <a:r>
              <a:rPr lang="en-US" dirty="0"/>
              <a:t>https://</a:t>
            </a:r>
            <a:r>
              <a:rPr lang="en-US" dirty="0" err="1"/>
              <a:t>developer.apple.com</a:t>
            </a:r>
            <a:r>
              <a:rPr lang="en-US" dirty="0"/>
              <a:t>/support/allowing-users-to-manage-data/</a:t>
            </a:r>
          </a:p>
        </p:txBody>
      </p:sp>
    </p:spTree>
    <p:extLst>
      <p:ext uri="{BB962C8B-B14F-4D97-AF65-F5344CB8AC3E}">
        <p14:creationId xmlns:p14="http://schemas.microsoft.com/office/powerpoint/2010/main" val="22544172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034937" y="2136776"/>
            <a:ext cx="8979877" cy="2387600"/>
          </a:xfrm>
        </p:spPr>
        <p:txBody>
          <a:bodyPr>
            <a:normAutofit/>
          </a:bodyPr>
          <a:lstStyle/>
          <a:p>
            <a:pPr algn="l"/>
            <a:r>
              <a:rPr lang="en-US" sz="5400" b="1" dirty="0">
                <a:cs typeface="Calibri Light"/>
              </a:rPr>
              <a:t/>
            </a:r>
            <a:br>
              <a:rPr lang="en-US" sz="5400" b="1" dirty="0">
                <a:cs typeface="Calibri Light"/>
              </a:rPr>
            </a:br>
            <a:r>
              <a:rPr lang="en-US" sz="5400" b="1" dirty="0">
                <a:cs typeface="Calibri Light"/>
              </a:rPr>
              <a:t>University of Plymouth</a:t>
            </a:r>
            <a:endParaRPr lang="en-US" sz="5400" b="1" dirty="0"/>
          </a:p>
        </p:txBody>
      </p:sp>
      <p:sp>
        <p:nvSpPr>
          <p:cNvPr id="3" name="Subtitle 2"/>
          <p:cNvSpPr>
            <a:spLocks noGrp="1"/>
          </p:cNvSpPr>
          <p:nvPr>
            <p:ph type="subTitle" idx="1"/>
          </p:nvPr>
        </p:nvSpPr>
        <p:spPr>
          <a:xfrm>
            <a:off x="5463681" y="4745038"/>
            <a:ext cx="7337913" cy="1655762"/>
          </a:xfrm>
        </p:spPr>
        <p:txBody>
          <a:bodyPr/>
          <a:lstStyle/>
          <a:p>
            <a:pPr algn="l"/>
            <a:r>
              <a:rPr lang="en-US" b="1" dirty="0">
                <a:solidFill>
                  <a:schemeClr val="accent4">
                    <a:lumMod val="60000"/>
                    <a:lumOff val="40000"/>
                  </a:schemeClr>
                </a:solidFill>
              </a:rPr>
              <a:t>Advancing knowledge, transforming lives</a:t>
            </a:r>
          </a:p>
        </p:txBody>
      </p:sp>
    </p:spTree>
    <p:extLst>
      <p:ext uri="{BB962C8B-B14F-4D97-AF65-F5344CB8AC3E}">
        <p14:creationId xmlns:p14="http://schemas.microsoft.com/office/powerpoint/2010/main" val="455725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E60E3-F567-4B4C-9F11-5E29E429D9A6}"/>
              </a:ext>
            </a:extLst>
          </p:cNvPr>
          <p:cNvSpPr>
            <a:spLocks noGrp="1"/>
          </p:cNvSpPr>
          <p:nvPr>
            <p:ph type="title"/>
          </p:nvPr>
        </p:nvSpPr>
        <p:spPr>
          <a:xfrm>
            <a:off x="838200" y="136520"/>
            <a:ext cx="10515600" cy="1024065"/>
          </a:xfrm>
        </p:spPr>
        <p:txBody>
          <a:bodyPr>
            <a:normAutofit/>
          </a:bodyPr>
          <a:lstStyle/>
          <a:p>
            <a:r>
              <a:rPr lang="en-US" sz="4000" dirty="0"/>
              <a:t>Information systems</a:t>
            </a:r>
          </a:p>
        </p:txBody>
      </p:sp>
      <p:sp>
        <p:nvSpPr>
          <p:cNvPr id="3" name="Content Placeholder 2">
            <a:extLst>
              <a:ext uri="{FF2B5EF4-FFF2-40B4-BE49-F238E27FC236}">
                <a16:creationId xmlns:a16="http://schemas.microsoft.com/office/drawing/2014/main" id="{B9FA51E6-DB58-704E-91A6-40A46AB1A0AD}"/>
              </a:ext>
            </a:extLst>
          </p:cNvPr>
          <p:cNvSpPr>
            <a:spLocks noGrp="1"/>
          </p:cNvSpPr>
          <p:nvPr>
            <p:ph idx="1"/>
          </p:nvPr>
        </p:nvSpPr>
        <p:spPr>
          <a:xfrm>
            <a:off x="736600" y="1149675"/>
            <a:ext cx="10856132" cy="5408495"/>
          </a:xfrm>
        </p:spPr>
        <p:txBody>
          <a:bodyPr>
            <a:normAutofit/>
          </a:bodyPr>
          <a:lstStyle/>
          <a:p>
            <a:pPr>
              <a:spcBef>
                <a:spcPts val="600"/>
              </a:spcBef>
            </a:pPr>
            <a:r>
              <a:rPr lang="en-US" sz="3200" dirty="0"/>
              <a:t>Design </a:t>
            </a:r>
            <a:r>
              <a:rPr lang="en-US" sz="3200" dirty="0"/>
              <a:t>&amp;</a:t>
            </a:r>
            <a:r>
              <a:rPr lang="en-US" sz="3200" dirty="0" smtClean="0"/>
              <a:t> implementation </a:t>
            </a:r>
            <a:r>
              <a:rPr lang="en-US" sz="3200" dirty="0"/>
              <a:t>both as essential as each other</a:t>
            </a:r>
          </a:p>
          <a:p>
            <a:pPr>
              <a:spcBef>
                <a:spcPts val="600"/>
              </a:spcBef>
            </a:pPr>
            <a:r>
              <a:rPr lang="en-US" sz="3200" dirty="0"/>
              <a:t>Providing comprehensive search to privileged users requires controlled access enforced with 100% accuracy</a:t>
            </a:r>
          </a:p>
          <a:p>
            <a:pPr>
              <a:spcBef>
                <a:spcPts val="600"/>
              </a:spcBef>
            </a:pPr>
            <a:r>
              <a:rPr lang="en-US" sz="3200" dirty="0"/>
              <a:t>Requires very careful engineering</a:t>
            </a:r>
          </a:p>
          <a:p>
            <a:pPr lvl="1">
              <a:spcBef>
                <a:spcPts val="300"/>
              </a:spcBef>
            </a:pPr>
            <a:r>
              <a:rPr lang="en-US" sz="2800" dirty="0"/>
              <a:t>Rights to view information rely on user log in</a:t>
            </a:r>
          </a:p>
          <a:p>
            <a:pPr lvl="1">
              <a:spcBef>
                <a:spcPts val="300"/>
              </a:spcBef>
            </a:pPr>
            <a:r>
              <a:rPr lang="en-US" sz="2800" dirty="0"/>
              <a:t>Prevent crawlers accessing the files or search facilities</a:t>
            </a:r>
          </a:p>
          <a:p>
            <a:pPr lvl="1">
              <a:spcBef>
                <a:spcPts val="300"/>
              </a:spcBef>
            </a:pPr>
            <a:r>
              <a:rPr lang="en-US" sz="2800" dirty="0"/>
              <a:t>Prevent deduction of existence of sensitive documents </a:t>
            </a:r>
            <a:r>
              <a:rPr lang="en-US" sz="2800" dirty="0"/>
              <a:t>&amp;</a:t>
            </a:r>
            <a:r>
              <a:rPr lang="en-US" sz="2800" dirty="0" smtClean="0"/>
              <a:t> </a:t>
            </a:r>
            <a:r>
              <a:rPr lang="en-US" sz="2800" dirty="0"/>
              <a:t>content</a:t>
            </a:r>
          </a:p>
          <a:p>
            <a:pPr>
              <a:spcBef>
                <a:spcPts val="600"/>
              </a:spcBef>
            </a:pPr>
            <a:r>
              <a:rPr lang="en-US" sz="3200" dirty="0"/>
              <a:t>Web-server hosted files have a number of vulnerabilities</a:t>
            </a:r>
          </a:p>
          <a:p>
            <a:pPr lvl="1">
              <a:spcBef>
                <a:spcPts val="300"/>
              </a:spcBef>
            </a:pPr>
            <a:r>
              <a:rPr lang="en-US" sz="3200" dirty="0"/>
              <a:t>OWASP top 10</a:t>
            </a:r>
          </a:p>
        </p:txBody>
      </p:sp>
    </p:spTree>
    <p:extLst>
      <p:ext uri="{BB962C8B-B14F-4D97-AF65-F5344CB8AC3E}">
        <p14:creationId xmlns:p14="http://schemas.microsoft.com/office/powerpoint/2010/main" val="21354604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7F592-A656-C745-B6BE-629D155F2BB9}"/>
              </a:ext>
            </a:extLst>
          </p:cNvPr>
          <p:cNvSpPr>
            <a:spLocks noGrp="1"/>
          </p:cNvSpPr>
          <p:nvPr>
            <p:ph type="title"/>
          </p:nvPr>
        </p:nvSpPr>
        <p:spPr>
          <a:xfrm>
            <a:off x="838200" y="148154"/>
            <a:ext cx="10515600" cy="1014220"/>
          </a:xfrm>
        </p:spPr>
        <p:txBody>
          <a:bodyPr/>
          <a:lstStyle/>
          <a:p>
            <a:r>
              <a:rPr lang="en-US" dirty="0"/>
              <a:t>Games Security</a:t>
            </a:r>
          </a:p>
        </p:txBody>
      </p:sp>
      <p:sp>
        <p:nvSpPr>
          <p:cNvPr id="3" name="Content Placeholder 2">
            <a:extLst>
              <a:ext uri="{FF2B5EF4-FFF2-40B4-BE49-F238E27FC236}">
                <a16:creationId xmlns:a16="http://schemas.microsoft.com/office/drawing/2014/main" id="{7272B1D0-6057-964D-BEFF-60CDBE8CC3D6}"/>
              </a:ext>
            </a:extLst>
          </p:cNvPr>
          <p:cNvSpPr>
            <a:spLocks noGrp="1"/>
          </p:cNvSpPr>
          <p:nvPr>
            <p:ph idx="1"/>
          </p:nvPr>
        </p:nvSpPr>
        <p:spPr>
          <a:xfrm>
            <a:off x="838200" y="1252191"/>
            <a:ext cx="10515600" cy="4807648"/>
          </a:xfrm>
        </p:spPr>
        <p:txBody>
          <a:bodyPr>
            <a:normAutofit/>
          </a:bodyPr>
          <a:lstStyle/>
          <a:p>
            <a:r>
              <a:rPr lang="en-US" sz="3200" dirty="0"/>
              <a:t>Majority of games have online component</a:t>
            </a:r>
          </a:p>
          <a:p>
            <a:r>
              <a:rPr lang="en-US" sz="3200" dirty="0"/>
              <a:t>Online infrastructure central to keep game running</a:t>
            </a:r>
          </a:p>
          <a:p>
            <a:pPr lvl="1"/>
            <a:r>
              <a:rPr lang="en-US" sz="2800" dirty="0"/>
              <a:t>So any exploited flaw could result in losing paying customers </a:t>
            </a:r>
          </a:p>
          <a:p>
            <a:r>
              <a:rPr lang="en-US" sz="3200" dirty="0"/>
              <a:t>Vulnerabilities can lead to account takeovers or cheating hacks</a:t>
            </a:r>
          </a:p>
          <a:p>
            <a:r>
              <a:rPr lang="en-US" sz="3200" dirty="0"/>
              <a:t>Black market ecosystem in in-game advantages</a:t>
            </a:r>
          </a:p>
          <a:p>
            <a:pPr lvl="1"/>
            <a:r>
              <a:rPr lang="en-US" sz="2800" dirty="0"/>
              <a:t>Not controlled by game developers</a:t>
            </a:r>
          </a:p>
          <a:p>
            <a:pPr lvl="1"/>
            <a:r>
              <a:rPr lang="en-US" sz="2800" dirty="0"/>
              <a:t>Dedicated gamers “farm” the rare items and sell them on</a:t>
            </a:r>
          </a:p>
        </p:txBody>
      </p:sp>
    </p:spTree>
    <p:extLst>
      <p:ext uri="{BB962C8B-B14F-4D97-AF65-F5344CB8AC3E}">
        <p14:creationId xmlns:p14="http://schemas.microsoft.com/office/powerpoint/2010/main" val="22146152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DE644-7E94-CD4B-BD3C-318717393222}"/>
              </a:ext>
            </a:extLst>
          </p:cNvPr>
          <p:cNvSpPr>
            <a:spLocks noGrp="1"/>
          </p:cNvSpPr>
          <p:nvPr>
            <p:ph type="title"/>
          </p:nvPr>
        </p:nvSpPr>
        <p:spPr>
          <a:xfrm>
            <a:off x="838200" y="117154"/>
            <a:ext cx="10515600" cy="1029721"/>
          </a:xfrm>
        </p:spPr>
        <p:txBody>
          <a:bodyPr/>
          <a:lstStyle/>
          <a:p>
            <a:r>
              <a:rPr lang="en-US" dirty="0"/>
              <a:t>Web Systems</a:t>
            </a:r>
          </a:p>
        </p:txBody>
      </p:sp>
      <p:sp>
        <p:nvSpPr>
          <p:cNvPr id="3" name="Content Placeholder 2">
            <a:extLst>
              <a:ext uri="{FF2B5EF4-FFF2-40B4-BE49-F238E27FC236}">
                <a16:creationId xmlns:a16="http://schemas.microsoft.com/office/drawing/2014/main" id="{7DB62A13-891D-5B40-878E-CFB4961E912F}"/>
              </a:ext>
            </a:extLst>
          </p:cNvPr>
          <p:cNvSpPr>
            <a:spLocks noGrp="1"/>
          </p:cNvSpPr>
          <p:nvPr>
            <p:ph idx="1"/>
          </p:nvPr>
        </p:nvSpPr>
        <p:spPr>
          <a:xfrm>
            <a:off x="464949" y="1165655"/>
            <a:ext cx="11484243" cy="5576107"/>
          </a:xfrm>
        </p:spPr>
        <p:txBody>
          <a:bodyPr>
            <a:normAutofit/>
          </a:bodyPr>
          <a:lstStyle/>
          <a:p>
            <a:pPr>
              <a:spcBef>
                <a:spcPts val="0"/>
              </a:spcBef>
            </a:pPr>
            <a:r>
              <a:rPr lang="en-US" sz="3200" dirty="0"/>
              <a:t>Web systems built on client-server model </a:t>
            </a:r>
          </a:p>
          <a:p>
            <a:pPr>
              <a:spcBef>
                <a:spcPts val="600"/>
              </a:spcBef>
            </a:pPr>
            <a:r>
              <a:rPr lang="en-US" sz="3200" dirty="0"/>
              <a:t>Web applications built using various chunks of code distributed to different machines for execution</a:t>
            </a:r>
          </a:p>
          <a:p>
            <a:pPr lvl="1">
              <a:spcBef>
                <a:spcPts val="600"/>
              </a:spcBef>
            </a:pPr>
            <a:r>
              <a:rPr lang="en-US" sz="2800" dirty="0"/>
              <a:t>Client </a:t>
            </a:r>
            <a:r>
              <a:rPr lang="en-US" sz="2800" dirty="0" smtClean="0"/>
              <a:t>side / Server </a:t>
            </a:r>
            <a:r>
              <a:rPr lang="en-US" sz="2800" dirty="0"/>
              <a:t>side</a:t>
            </a:r>
          </a:p>
          <a:p>
            <a:pPr lvl="2">
              <a:spcBef>
                <a:spcPts val="300"/>
              </a:spcBef>
            </a:pPr>
            <a:r>
              <a:rPr lang="en-US" sz="2800" dirty="0"/>
              <a:t>Database server</a:t>
            </a:r>
          </a:p>
          <a:p>
            <a:pPr lvl="2">
              <a:spcBef>
                <a:spcPts val="300"/>
              </a:spcBef>
            </a:pPr>
            <a:r>
              <a:rPr lang="en-US" sz="2800" dirty="0"/>
              <a:t>Web server</a:t>
            </a:r>
          </a:p>
          <a:p>
            <a:pPr>
              <a:spcBef>
                <a:spcPts val="600"/>
              </a:spcBef>
            </a:pPr>
            <a:r>
              <a:rPr lang="en-US" sz="3200" dirty="0" smtClean="0"/>
              <a:t>Attacker </a:t>
            </a:r>
            <a:r>
              <a:rPr lang="en-US" sz="3200" dirty="0"/>
              <a:t>can compromise </a:t>
            </a:r>
            <a:r>
              <a:rPr lang="en-US" sz="3200" dirty="0" smtClean="0"/>
              <a:t>web </a:t>
            </a:r>
            <a:r>
              <a:rPr lang="en-US" sz="3200" dirty="0"/>
              <a:t>application from </a:t>
            </a:r>
            <a:r>
              <a:rPr lang="en-US" sz="3200" dirty="0" smtClean="0"/>
              <a:t>3 </a:t>
            </a:r>
            <a:r>
              <a:rPr lang="en-US" sz="3200" dirty="0"/>
              <a:t>entry points</a:t>
            </a:r>
          </a:p>
          <a:p>
            <a:pPr lvl="1">
              <a:spcBef>
                <a:spcPts val="300"/>
              </a:spcBef>
            </a:pPr>
            <a:r>
              <a:rPr lang="en-US" sz="2800" dirty="0"/>
              <a:t>Client application</a:t>
            </a:r>
          </a:p>
          <a:p>
            <a:pPr lvl="1">
              <a:spcBef>
                <a:spcPts val="300"/>
              </a:spcBef>
            </a:pPr>
            <a:r>
              <a:rPr lang="en-US" sz="2800" dirty="0"/>
              <a:t>Server application</a:t>
            </a:r>
          </a:p>
          <a:p>
            <a:pPr lvl="1">
              <a:spcBef>
                <a:spcPts val="300"/>
              </a:spcBef>
            </a:pPr>
            <a:r>
              <a:rPr lang="en-US" sz="2800" dirty="0"/>
              <a:t>Communication between the two</a:t>
            </a:r>
          </a:p>
        </p:txBody>
      </p:sp>
    </p:spTree>
    <p:extLst>
      <p:ext uri="{BB962C8B-B14F-4D97-AF65-F5344CB8AC3E}">
        <p14:creationId xmlns:p14="http://schemas.microsoft.com/office/powerpoint/2010/main" val="3438346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C1FBA-CD56-4C41-B15E-D2927B5AB1A0}"/>
              </a:ext>
            </a:extLst>
          </p:cNvPr>
          <p:cNvSpPr>
            <a:spLocks noGrp="1"/>
          </p:cNvSpPr>
          <p:nvPr>
            <p:ph type="title"/>
          </p:nvPr>
        </p:nvSpPr>
        <p:spPr>
          <a:xfrm>
            <a:off x="838200" y="101655"/>
            <a:ext cx="10515600" cy="998726"/>
          </a:xfrm>
        </p:spPr>
        <p:txBody>
          <a:bodyPr/>
          <a:lstStyle/>
          <a:p>
            <a:r>
              <a:rPr lang="en-US" dirty="0"/>
              <a:t>Attacks and Defenses</a:t>
            </a:r>
          </a:p>
        </p:txBody>
      </p:sp>
      <p:sp>
        <p:nvSpPr>
          <p:cNvPr id="3" name="Content Placeholder 2">
            <a:extLst>
              <a:ext uri="{FF2B5EF4-FFF2-40B4-BE49-F238E27FC236}">
                <a16:creationId xmlns:a16="http://schemas.microsoft.com/office/drawing/2014/main" id="{604D8294-A8B1-C145-98AE-7F567FA2A140}"/>
              </a:ext>
            </a:extLst>
          </p:cNvPr>
          <p:cNvSpPr>
            <a:spLocks noGrp="1"/>
          </p:cNvSpPr>
          <p:nvPr>
            <p:ph idx="1"/>
          </p:nvPr>
        </p:nvSpPr>
        <p:spPr>
          <a:xfrm>
            <a:off x="838200" y="1159198"/>
            <a:ext cx="10515600" cy="4351338"/>
          </a:xfrm>
        </p:spPr>
        <p:txBody>
          <a:bodyPr>
            <a:normAutofit/>
          </a:bodyPr>
          <a:lstStyle/>
          <a:p>
            <a:r>
              <a:rPr lang="en-US" sz="3200" dirty="0"/>
              <a:t>Architecture / Design</a:t>
            </a:r>
          </a:p>
          <a:p>
            <a:pPr lvl="1"/>
            <a:r>
              <a:rPr lang="en-US" sz="2800" dirty="0"/>
              <a:t>Defense by thinking about the way you put together the application and the architecture upon which it sits</a:t>
            </a:r>
          </a:p>
          <a:p>
            <a:r>
              <a:rPr lang="en-US" sz="3200" dirty="0"/>
              <a:t>Implementation</a:t>
            </a:r>
          </a:p>
          <a:p>
            <a:pPr lvl="1"/>
            <a:r>
              <a:rPr lang="en-US" sz="2800" dirty="0"/>
              <a:t>Defense by thinking about how you are coding this</a:t>
            </a:r>
          </a:p>
          <a:p>
            <a:r>
              <a:rPr lang="en-US" sz="3200" dirty="0"/>
              <a:t>Operations</a:t>
            </a:r>
          </a:p>
          <a:p>
            <a:pPr lvl="1"/>
            <a:r>
              <a:rPr lang="en-US" sz="2800" dirty="0"/>
              <a:t>Defense for what happens after you release it</a:t>
            </a:r>
          </a:p>
        </p:txBody>
      </p:sp>
    </p:spTree>
    <p:extLst>
      <p:ext uri="{BB962C8B-B14F-4D97-AF65-F5344CB8AC3E}">
        <p14:creationId xmlns:p14="http://schemas.microsoft.com/office/powerpoint/2010/main" val="18362563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F5F34-8333-3E4E-BC68-4A76779171AB}"/>
              </a:ext>
            </a:extLst>
          </p:cNvPr>
          <p:cNvSpPr>
            <a:spLocks noGrp="1"/>
          </p:cNvSpPr>
          <p:nvPr>
            <p:ph type="title"/>
          </p:nvPr>
        </p:nvSpPr>
        <p:spPr>
          <a:xfrm>
            <a:off x="838200" y="136524"/>
            <a:ext cx="10515600" cy="839870"/>
          </a:xfrm>
        </p:spPr>
        <p:txBody>
          <a:bodyPr>
            <a:normAutofit/>
          </a:bodyPr>
          <a:lstStyle/>
          <a:p>
            <a:r>
              <a:rPr lang="en-US" sz="4000" dirty="0"/>
              <a:t>ACL</a:t>
            </a:r>
          </a:p>
        </p:txBody>
      </p:sp>
      <p:sp>
        <p:nvSpPr>
          <p:cNvPr id="3" name="Content Placeholder 2">
            <a:extLst>
              <a:ext uri="{FF2B5EF4-FFF2-40B4-BE49-F238E27FC236}">
                <a16:creationId xmlns:a16="http://schemas.microsoft.com/office/drawing/2014/main" id="{B9378A31-C3AE-4748-AA7A-6DD1BDA0F816}"/>
              </a:ext>
            </a:extLst>
          </p:cNvPr>
          <p:cNvSpPr>
            <a:spLocks noGrp="1"/>
          </p:cNvSpPr>
          <p:nvPr>
            <p:ph idx="1"/>
          </p:nvPr>
        </p:nvSpPr>
        <p:spPr>
          <a:xfrm>
            <a:off x="622300" y="1119340"/>
            <a:ext cx="10515600" cy="5154493"/>
          </a:xfrm>
        </p:spPr>
        <p:txBody>
          <a:bodyPr/>
          <a:lstStyle/>
          <a:p>
            <a:r>
              <a:rPr lang="en-US" sz="3200" dirty="0"/>
              <a:t>Access generally controlled by Access Control Lists</a:t>
            </a:r>
          </a:p>
          <a:p>
            <a:pPr lvl="1"/>
            <a:r>
              <a:rPr lang="en-US" sz="2800" dirty="0"/>
              <a:t>Specify read, write or execute actions</a:t>
            </a:r>
          </a:p>
          <a:p>
            <a:r>
              <a:rPr lang="en-US" sz="3200" dirty="0"/>
              <a:t>Folders or directors subject to ACLs</a:t>
            </a:r>
          </a:p>
          <a:p>
            <a:r>
              <a:rPr lang="en-US" sz="3200" dirty="0"/>
              <a:t>End up with quite complex chain of inherited rights</a:t>
            </a:r>
          </a:p>
          <a:p>
            <a:r>
              <a:rPr lang="en-US" sz="3200" dirty="0" err="1"/>
              <a:t>Organisations</a:t>
            </a:r>
            <a:r>
              <a:rPr lang="en-US" sz="3200" dirty="0"/>
              <a:t> can use network authentication to implement single sign on</a:t>
            </a:r>
          </a:p>
          <a:p>
            <a:pPr lvl="1"/>
            <a:r>
              <a:rPr lang="en-US" sz="2800" dirty="0"/>
              <a:t>Kerberos</a:t>
            </a:r>
          </a:p>
          <a:p>
            <a:pPr lvl="1"/>
            <a:r>
              <a:rPr lang="en-US" sz="2800" dirty="0"/>
              <a:t>Shibboleth</a:t>
            </a:r>
          </a:p>
        </p:txBody>
      </p:sp>
    </p:spTree>
    <p:extLst>
      <p:ext uri="{BB962C8B-B14F-4D97-AF65-F5344CB8AC3E}">
        <p14:creationId xmlns:p14="http://schemas.microsoft.com/office/powerpoint/2010/main" val="9285562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9CE33-EC48-B14F-8C55-6F608B9EA0D4}"/>
              </a:ext>
            </a:extLst>
          </p:cNvPr>
          <p:cNvSpPr>
            <a:spLocks noGrp="1"/>
          </p:cNvSpPr>
          <p:nvPr>
            <p:ph type="title"/>
          </p:nvPr>
        </p:nvSpPr>
        <p:spPr>
          <a:xfrm>
            <a:off x="838200" y="154105"/>
            <a:ext cx="10515600" cy="918557"/>
          </a:xfrm>
        </p:spPr>
        <p:txBody>
          <a:bodyPr>
            <a:normAutofit/>
          </a:bodyPr>
          <a:lstStyle/>
          <a:p>
            <a:r>
              <a:rPr lang="en-US" sz="4000" dirty="0"/>
              <a:t>Security</a:t>
            </a:r>
          </a:p>
        </p:txBody>
      </p:sp>
      <p:sp>
        <p:nvSpPr>
          <p:cNvPr id="3" name="Content Placeholder 2">
            <a:extLst>
              <a:ext uri="{FF2B5EF4-FFF2-40B4-BE49-F238E27FC236}">
                <a16:creationId xmlns:a16="http://schemas.microsoft.com/office/drawing/2014/main" id="{217282FD-012D-3549-AA87-59823FCEA844}"/>
              </a:ext>
            </a:extLst>
          </p:cNvPr>
          <p:cNvSpPr>
            <a:spLocks noGrp="1"/>
          </p:cNvSpPr>
          <p:nvPr>
            <p:ph idx="1"/>
          </p:nvPr>
        </p:nvSpPr>
        <p:spPr>
          <a:xfrm>
            <a:off x="562709" y="1138923"/>
            <a:ext cx="11220582" cy="4351338"/>
          </a:xfrm>
        </p:spPr>
        <p:txBody>
          <a:bodyPr>
            <a:normAutofit/>
          </a:bodyPr>
          <a:lstStyle/>
          <a:p>
            <a:r>
              <a:rPr lang="en-US" sz="3200" dirty="0"/>
              <a:t>Never trust user input</a:t>
            </a:r>
          </a:p>
          <a:p>
            <a:pPr lvl="1"/>
            <a:r>
              <a:rPr lang="en-US" sz="2800" dirty="0" smtClean="0"/>
              <a:t>Sanitize </a:t>
            </a:r>
            <a:r>
              <a:rPr lang="en-US" sz="2800" dirty="0"/>
              <a:t>it early – </a:t>
            </a:r>
            <a:r>
              <a:rPr lang="en-US" sz="2800" dirty="0" smtClean="0"/>
              <a:t>i.e. </a:t>
            </a:r>
            <a:r>
              <a:rPr lang="en-US" sz="2800" dirty="0"/>
              <a:t>make it safe early on</a:t>
            </a:r>
          </a:p>
          <a:p>
            <a:r>
              <a:rPr lang="en-US" sz="3200" dirty="0"/>
              <a:t>SQL Injection</a:t>
            </a:r>
          </a:p>
          <a:p>
            <a:pPr lvl="1"/>
            <a:r>
              <a:rPr lang="en-US" sz="2800" dirty="0"/>
              <a:t>Use prepared statements</a:t>
            </a:r>
          </a:p>
          <a:p>
            <a:r>
              <a:rPr lang="en-US" sz="3200" dirty="0"/>
              <a:t>XSS – Cross Site Scripting</a:t>
            </a:r>
          </a:p>
          <a:p>
            <a:r>
              <a:rPr lang="en-US" sz="3200" dirty="0"/>
              <a:t>Proper password protection – DO NOT STORE in plain text</a:t>
            </a:r>
          </a:p>
          <a:p>
            <a:r>
              <a:rPr lang="en-US" sz="3200" dirty="0"/>
              <a:t>Error </a:t>
            </a:r>
            <a:r>
              <a:rPr lang="en-US" sz="3200" dirty="0" smtClean="0"/>
              <a:t>handling</a:t>
            </a:r>
            <a:endParaRPr lang="en-US" sz="3200" dirty="0"/>
          </a:p>
        </p:txBody>
      </p:sp>
      <p:sp>
        <p:nvSpPr>
          <p:cNvPr id="4" name="Rounded Rectangle 3">
            <a:extLst>
              <a:ext uri="{FF2B5EF4-FFF2-40B4-BE49-F238E27FC236}">
                <a16:creationId xmlns:a16="http://schemas.microsoft.com/office/drawing/2014/main" id="{A604012A-31A2-E340-B00B-D9C7114B8E28}"/>
              </a:ext>
            </a:extLst>
          </p:cNvPr>
          <p:cNvSpPr/>
          <p:nvPr/>
        </p:nvSpPr>
        <p:spPr>
          <a:xfrm>
            <a:off x="5340927" y="5133109"/>
            <a:ext cx="6442364" cy="1392382"/>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400" dirty="0"/>
              <a:t>OWASP top ten</a:t>
            </a:r>
          </a:p>
          <a:p>
            <a:pPr algn="ctr"/>
            <a:r>
              <a:rPr lang="en-US" sz="2400" dirty="0" smtClean="0">
                <a:hlinkClick r:id="rId2"/>
              </a:rPr>
              <a:t>https</a:t>
            </a:r>
            <a:r>
              <a:rPr lang="en-US" sz="2400" dirty="0">
                <a:hlinkClick r:id="rId2"/>
              </a:rPr>
              <a:t>://</a:t>
            </a:r>
            <a:r>
              <a:rPr lang="en-US" sz="2400" dirty="0" smtClean="0">
                <a:hlinkClick r:id="rId2"/>
              </a:rPr>
              <a:t>www.owasp.org/index.php/Main_Page</a:t>
            </a:r>
            <a:endParaRPr lang="en-US" sz="2400" dirty="0"/>
          </a:p>
        </p:txBody>
      </p:sp>
    </p:spTree>
    <p:extLst>
      <p:ext uri="{BB962C8B-B14F-4D97-AF65-F5344CB8AC3E}">
        <p14:creationId xmlns:p14="http://schemas.microsoft.com/office/powerpoint/2010/main" val="39877727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x0064_do2 xmlns="6012c4bf-0b91-4f3e-b722-ad8a8e41f5a5">PowerPoint</_x0064_do2>
    <SharedWithUsers xmlns="26c71075-24fd-4ed4-8185-25178c839b88">
      <UserInfo>
        <DisplayName>Toby Russell</DisplayName>
        <AccountId>46</AccountId>
        <AccountType/>
      </UserInfo>
    </SharedWithUser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52016E78E9AF74EA603C9F795980204" ma:contentTypeVersion="5" ma:contentTypeDescription="Create a new document." ma:contentTypeScope="" ma:versionID="c1e1e6aedf02edd7c4d2a68a70a62cba">
  <xsd:schema xmlns:xsd="http://www.w3.org/2001/XMLSchema" xmlns:xs="http://www.w3.org/2001/XMLSchema" xmlns:p="http://schemas.microsoft.com/office/2006/metadata/properties" xmlns:ns1="6012c4bf-0b91-4f3e-b722-ad8a8e41f5a5" xmlns:ns3="26c71075-24fd-4ed4-8185-25178c839b88" targetNamespace="http://schemas.microsoft.com/office/2006/metadata/properties" ma:root="true" ma:fieldsID="769cf83ee6f38eddc33b23a4eeb00c36" ns1:_="" ns3:_="">
    <xsd:import namespace="6012c4bf-0b91-4f3e-b722-ad8a8e41f5a5"/>
    <xsd:import namespace="26c71075-24fd-4ed4-8185-25178c839b88"/>
    <xsd:element name="properties">
      <xsd:complexType>
        <xsd:sequence>
          <xsd:element name="documentManagement">
            <xsd:complexType>
              <xsd:all>
                <xsd:element ref="ns1:_x0064_do2" minOccurs="0"/>
                <xsd:element ref="ns1:MediaServiceMetadata" minOccurs="0"/>
                <xsd:element ref="ns1: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012c4bf-0b91-4f3e-b722-ad8a8e41f5a5" elementFormDefault="qualified">
    <xsd:import namespace="http://schemas.microsoft.com/office/2006/documentManagement/types"/>
    <xsd:import namespace="http://schemas.microsoft.com/office/infopath/2007/PartnerControls"/>
    <xsd:element name="_x0064_do2" ma:index="0" nillable="true" ma:displayName="Template type" ma:internalName="_x0064_do2">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6c71075-24fd-4ed4-8185-25178c839b88"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7"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CE2A2A1-8743-46CC-A5B8-52CD41017BCA}">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26c71075-24fd-4ed4-8185-25178c839b88"/>
    <ds:schemaRef ds:uri="6012c4bf-0b91-4f3e-b722-ad8a8e41f5a5"/>
    <ds:schemaRef ds:uri="http://www.w3.org/XML/1998/namespace"/>
    <ds:schemaRef ds:uri="http://purl.org/dc/dcmitype/"/>
  </ds:schemaRefs>
</ds:datastoreItem>
</file>

<file path=customXml/itemProps2.xml><?xml version="1.0" encoding="utf-8"?>
<ds:datastoreItem xmlns:ds="http://schemas.openxmlformats.org/officeDocument/2006/customXml" ds:itemID="{0B63A4DF-051D-44BE-AFA8-E8343CB00F46}">
  <ds:schemaRefs>
    <ds:schemaRef ds:uri="http://schemas.microsoft.com/sharepoint/v3/contenttype/forms"/>
  </ds:schemaRefs>
</ds:datastoreItem>
</file>

<file path=customXml/itemProps3.xml><?xml version="1.0" encoding="utf-8"?>
<ds:datastoreItem xmlns:ds="http://schemas.openxmlformats.org/officeDocument/2006/customXml" ds:itemID="{D6643760-C550-45A8-94A5-EBD63996F47F}">
  <ds:schemaRefs>
    <ds:schemaRef ds:uri="http://schemas.microsoft.com/office/2006/metadata/contentType"/>
    <ds:schemaRef ds:uri="http://schemas.microsoft.com/office/2006/metadata/properties/metaAttributes"/>
    <ds:schemaRef ds:uri="http://www.w3.org/2000/xmlns/"/>
    <ds:schemaRef ds:uri="http://www.w3.org/2001/XMLSchema"/>
    <ds:schemaRef ds:uri="6012c4bf-0b91-4f3e-b722-ad8a8e41f5a5"/>
    <ds:schemaRef ds:uri="26c71075-24fd-4ed4-8185-25178c839b88"/>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55803</TotalTime>
  <Words>1662</Words>
  <Application>Microsoft Office PowerPoint</Application>
  <PresentationFormat>Widescreen</PresentationFormat>
  <Paragraphs>271</Paragraphs>
  <Slides>36</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36</vt:i4>
      </vt:variant>
    </vt:vector>
  </HeadingPairs>
  <TitlesOfParts>
    <vt:vector size="40" baseType="lpstr">
      <vt:lpstr>Arial</vt:lpstr>
      <vt:lpstr>Calibri</vt:lpstr>
      <vt:lpstr>Calibri Light</vt:lpstr>
      <vt:lpstr>Office Theme</vt:lpstr>
      <vt:lpstr>Security, Ethics &amp; Privacy</vt:lpstr>
      <vt:lpstr>Overview</vt:lpstr>
      <vt:lpstr>Security Considerations</vt:lpstr>
      <vt:lpstr>Information systems</vt:lpstr>
      <vt:lpstr>Games Security</vt:lpstr>
      <vt:lpstr>Web Systems</vt:lpstr>
      <vt:lpstr>Attacks and Defenses</vt:lpstr>
      <vt:lpstr>ACL</vt:lpstr>
      <vt:lpstr>Security</vt:lpstr>
      <vt:lpstr>Sanitising inputs</vt:lpstr>
      <vt:lpstr>PowerPoint Presentation</vt:lpstr>
      <vt:lpstr>Where it can happen</vt:lpstr>
      <vt:lpstr>SQL Injection</vt:lpstr>
      <vt:lpstr>Prepared statements outline</vt:lpstr>
      <vt:lpstr>Stored proc vs sql with parameters</vt:lpstr>
      <vt:lpstr>Whitelist input validation</vt:lpstr>
      <vt:lpstr>Least Privilege</vt:lpstr>
      <vt:lpstr>Error Handling</vt:lpstr>
      <vt:lpstr>Activity</vt:lpstr>
      <vt:lpstr>Gambling companies benefit from learning records database</vt:lpstr>
      <vt:lpstr>Verifiable Credentials</vt:lpstr>
      <vt:lpstr>Personal Data</vt:lpstr>
      <vt:lpstr>Solid</vt:lpstr>
      <vt:lpstr>Ethics</vt:lpstr>
      <vt:lpstr>Privacy</vt:lpstr>
      <vt:lpstr>Technology</vt:lpstr>
      <vt:lpstr>Modern life (according to Ofcom)</vt:lpstr>
      <vt:lpstr>IoT</vt:lpstr>
      <vt:lpstr>Legal Compliance</vt:lpstr>
      <vt:lpstr>GDPR</vt:lpstr>
      <vt:lpstr>GDPR Rights</vt:lpstr>
      <vt:lpstr>GDPR : Consent</vt:lpstr>
      <vt:lpstr>GDPR : Privacy by design</vt:lpstr>
      <vt:lpstr>Privacy Impact Assessment</vt:lpstr>
      <vt:lpstr>APIs</vt:lpstr>
      <vt:lpstr> University of Plymouth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Rebecca Lee</dc:creator>
  <cp:lastModifiedBy>Martin Read</cp:lastModifiedBy>
  <cp:revision>386</cp:revision>
  <dcterms:created xsi:type="dcterms:W3CDTF">2018-04-15T20:11:32Z</dcterms:created>
  <dcterms:modified xsi:type="dcterms:W3CDTF">2023-11-21T15:15:21Z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0x010100652016E78E9AF74EA603C9F795980204</vt:lpwstr>
  </property>
</Properties>
</file>

<file path=docProps/thumbnail.jpeg>
</file>